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652" r:id="rId2"/>
    <p:sldMasterId id="2147483684" r:id="rId3"/>
  </p:sldMasterIdLst>
  <p:notesMasterIdLst>
    <p:notesMasterId r:id="rId20"/>
  </p:notesMasterIdLst>
  <p:handoutMasterIdLst>
    <p:handoutMasterId r:id="rId21"/>
  </p:handoutMasterIdLst>
  <p:sldIdLst>
    <p:sldId id="256" r:id="rId4"/>
    <p:sldId id="262" r:id="rId5"/>
    <p:sldId id="296" r:id="rId6"/>
    <p:sldId id="314" r:id="rId7"/>
    <p:sldId id="312" r:id="rId8"/>
    <p:sldId id="313" r:id="rId9"/>
    <p:sldId id="308" r:id="rId10"/>
    <p:sldId id="307" r:id="rId11"/>
    <p:sldId id="315" r:id="rId12"/>
    <p:sldId id="298" r:id="rId13"/>
    <p:sldId id="316" r:id="rId14"/>
    <p:sldId id="321" r:id="rId15"/>
    <p:sldId id="322" r:id="rId16"/>
    <p:sldId id="275" r:id="rId17"/>
    <p:sldId id="323" r:id="rId18"/>
    <p:sldId id="324" r:id="rId1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FFFF"/>
    <a:srgbClr val="51575F"/>
    <a:srgbClr val="58A239"/>
    <a:srgbClr val="76D051"/>
    <a:srgbClr val="75CF51"/>
    <a:srgbClr val="A7E090"/>
    <a:srgbClr val="68C940"/>
    <a:srgbClr val="76D347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92" autoAdjust="0"/>
    <p:restoredTop sz="94660"/>
  </p:normalViewPr>
  <p:slideViewPr>
    <p:cSldViewPr snapToGrid="0">
      <p:cViewPr>
        <p:scale>
          <a:sx n="75" d="100"/>
          <a:sy n="75" d="100"/>
        </p:scale>
        <p:origin x="998" y="274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4" d="100"/>
          <a:sy n="64" d="100"/>
        </p:scale>
        <p:origin x="3192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서 김" userId="b1c233fdbdc47415" providerId="LiveId" clId="{11C14375-5EE7-4960-BF4F-942C32E949C0}"/>
    <pc:docChg chg="undo custSel modSld">
      <pc:chgData name="민서 김" userId="b1c233fdbdc47415" providerId="LiveId" clId="{11C14375-5EE7-4960-BF4F-942C32E949C0}" dt="2024-11-09T03:24:47.528" v="49" actId="207"/>
      <pc:docMkLst>
        <pc:docMk/>
      </pc:docMkLst>
      <pc:sldChg chg="modSp mod">
        <pc:chgData name="민서 김" userId="b1c233fdbdc47415" providerId="LiveId" clId="{11C14375-5EE7-4960-BF4F-942C32E949C0}" dt="2024-11-09T03:24:04.551" v="0" actId="207"/>
        <pc:sldMkLst>
          <pc:docMk/>
          <pc:sldMk cId="2404936620" sldId="275"/>
        </pc:sldMkLst>
        <pc:spChg chg="mod">
          <ac:chgData name="민서 김" userId="b1c233fdbdc47415" providerId="LiveId" clId="{11C14375-5EE7-4960-BF4F-942C32E949C0}" dt="2024-11-09T03:24:04.551" v="0" actId="207"/>
          <ac:spMkLst>
            <pc:docMk/>
            <pc:sldMk cId="2404936620" sldId="275"/>
            <ac:spMk id="62" creationId="{8F8ACC45-2D07-40DF-8FC5-CD95C3E06752}"/>
          </ac:spMkLst>
        </pc:spChg>
      </pc:sldChg>
      <pc:sldChg chg="modSp mod">
        <pc:chgData name="민서 김" userId="b1c233fdbdc47415" providerId="LiveId" clId="{11C14375-5EE7-4960-BF4F-942C32E949C0}" dt="2024-11-09T03:24:47.528" v="49" actId="207"/>
        <pc:sldMkLst>
          <pc:docMk/>
          <pc:sldMk cId="4013376314" sldId="323"/>
        </pc:sldMkLst>
        <pc:spChg chg="mod">
          <ac:chgData name="민서 김" userId="b1c233fdbdc47415" providerId="LiveId" clId="{11C14375-5EE7-4960-BF4F-942C32E949C0}" dt="2024-11-09T03:24:47.528" v="49" actId="207"/>
          <ac:spMkLst>
            <pc:docMk/>
            <pc:sldMk cId="4013376314" sldId="323"/>
            <ac:spMk id="49" creationId="{C41446D5-E6B2-4922-8A1B-7F616FDD615F}"/>
          </ac:spMkLst>
        </pc:spChg>
        <pc:spChg chg="mod">
          <ac:chgData name="민서 김" userId="b1c233fdbdc47415" providerId="LiveId" clId="{11C14375-5EE7-4960-BF4F-942C32E949C0}" dt="2024-11-09T03:24:38.854" v="46" actId="207"/>
          <ac:spMkLst>
            <pc:docMk/>
            <pc:sldMk cId="4013376314" sldId="323"/>
            <ac:spMk id="62" creationId="{8F8ACC45-2D07-40DF-8FC5-CD95C3E06752}"/>
          </ac:spMkLst>
        </pc:spChg>
        <pc:spChg chg="mod">
          <ac:chgData name="민서 김" userId="b1c233fdbdc47415" providerId="LiveId" clId="{11C14375-5EE7-4960-BF4F-942C32E949C0}" dt="2024-11-09T03:24:30.231" v="45"/>
          <ac:spMkLst>
            <pc:docMk/>
            <pc:sldMk cId="4013376314" sldId="323"/>
            <ac:spMk id="63" creationId="{ECE474A3-EF26-4A36-940B-2136A232D0EE}"/>
          </ac:spMkLst>
        </pc:spChg>
        <pc:grpChg chg="mod">
          <ac:chgData name="민서 김" userId="b1c233fdbdc47415" providerId="LiveId" clId="{11C14375-5EE7-4960-BF4F-942C32E949C0}" dt="2024-11-09T03:24:42.590" v="48" actId="1076"/>
          <ac:grpSpMkLst>
            <pc:docMk/>
            <pc:sldMk cId="4013376314" sldId="323"/>
            <ac:grpSpMk id="48" creationId="{2E9E47AA-F019-4225-851F-32BFA6682279}"/>
          </ac:grpSpMkLst>
        </pc:grpChg>
        <pc:grpChg chg="mod">
          <ac:chgData name="민서 김" userId="b1c233fdbdc47415" providerId="LiveId" clId="{11C14375-5EE7-4960-BF4F-942C32E949C0}" dt="2024-11-09T03:24:30.231" v="45"/>
          <ac:grpSpMkLst>
            <pc:docMk/>
            <pc:sldMk cId="4013376314" sldId="323"/>
            <ac:grpSpMk id="61" creationId="{B746CF96-6398-49F0-A73E-843215E287C4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06BAE1-9D62-4BE2-92F5-13516D7B16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3F7C2-615E-4315-8EAC-FA55AC9897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9F105-A747-4149-8D18-634112D74862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43403-C63A-4BA5-B6D3-425E92F024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4DABD-501E-4B8E-B807-AC2FA85FB5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A0813-E8DC-4927-8006-DB2DC4539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66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10063-1E77-47B7-986F-1EC8C3488840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7C889-F509-4AA8-88EA-48F32B28A2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091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준비 및 </a:t>
            </a:r>
            <a:r>
              <a:rPr lang="ko-KR" altLang="en-US" sz="14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전처리</a:t>
            </a:r>
            <a:endParaRPr lang="ko-KR" altLang="en-US" sz="1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4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하수관로</a:t>
            </a: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데이터</a:t>
            </a:r>
            <a:endParaRPr lang="ko-KR" altLang="en-US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하수관망도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각 </a:t>
            </a:r>
            <a:r>
              <a:rPr lang="ko-KR" altLang="en-US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관로의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좌표나 경로 정보가 포함된 데이터로 보입니다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위치 정보나 경로는 경로의 </a:t>
            </a: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시작 및 끝 좌표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추출하거나 </a:t>
            </a: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중심 좌표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계산하여 추가할 수 있습니다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하수관로</a:t>
            </a: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설치연도 및 매설연도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각각 설치된 연도와 매설된 연도를 숫자로 변환합니다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예를 들어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현재 연도에서 설치연도를 뺀 값으로 </a:t>
            </a:r>
            <a:r>
              <a:rPr lang="ko-KR" altLang="en-US" sz="14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관로의</a:t>
            </a: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노후도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나타낼 수 있습니다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하수관로</a:t>
            </a: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길이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관로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길이는 수치형 데이터로 바로 사용할 수 있습니다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하수관로</a:t>
            </a: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재질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 값은 </a:t>
            </a: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범주형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특성입니다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이를 모델에 활용하려면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재질을 더미 변수로 변환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(One-hot encoding)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관종</a:t>
            </a:r>
            <a:r>
              <a:rPr lang="en-US" altLang="ko-KR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4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관경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관의 종류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관종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와 관의 지름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관경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은 각각 범주형과 수치형 데이터로 분류됩니다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4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관종</a:t>
            </a:r>
            <a:r>
              <a:rPr lang="ko-KR" altLang="en-US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은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앞의 재질처럼 범주형 변수 처리를 하고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4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관경</a:t>
            </a:r>
            <a:r>
              <a:rPr lang="ko-KR" altLang="en-US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은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수치형 데이터로 그대로 사용 가능합니다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배수형태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배수 형태도 범주형 변수이므로 원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핫 인코딩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(One-hot encoding)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등의 방식으로 인코딩할 수 있습니다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4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싱크홀</a:t>
            </a: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데이터</a:t>
            </a:r>
            <a:endParaRPr lang="ko-KR" altLang="en-US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발생 위치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좌표 데이터로 </a:t>
            </a:r>
            <a:r>
              <a:rPr lang="ko-KR" altLang="en-US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싱크홀이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발생한 </a:t>
            </a: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위치 좌표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위도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경도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사용할 수 있습니다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발생 빈도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특정 지역에서 발생한 </a:t>
            </a:r>
            <a:r>
              <a:rPr lang="ko-KR" altLang="en-US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싱크홀의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발생 횟수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평균 빈도와 같은 데이터를 추가로 사용할 수 있습니다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발생 날짜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날짜를 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년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월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등으로 나눠서 연도나 계절별 발생 빈도 특성으로 활용할 수 있습니다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싱크홀</a:t>
            </a: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크기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발생한 </a:t>
            </a:r>
            <a:r>
              <a:rPr lang="ko-KR" altLang="en-US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싱크홀의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평균 크기 또는 최대 크기와 같은 데이터를 활용할 수 있습니다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인구밀도 데이터</a:t>
            </a:r>
            <a:endParaRPr lang="ko-KR" altLang="en-US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지역별 인구밀도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각 지역의 인구밀도는 수치형 데이터로 바로 사용할 수 있습니다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변동률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과거 몇 년 동안의 인구밀도 변화를 기준으로 인구밀도의 변화율을 추가할 수 있습니다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r>
              <a:rPr lang="en-US" altLang="ko-KR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결합 및 병합</a:t>
            </a:r>
          </a:p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데이터를 결합할 때는 각 데이터 유형의 위치 정보를 기반으로 결합해야 합니다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이를 위해 좌표 데이터를 기준으로 일정 반경 내의 데이터와 결합하거나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인구밀도 및 </a:t>
            </a:r>
            <a:r>
              <a:rPr lang="ko-KR" altLang="en-US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싱크홀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데이터를 </a:t>
            </a:r>
            <a:r>
              <a:rPr lang="ko-KR" altLang="en-US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하수관로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데이터와 같은 위치 기준으로 병합할 수 있습니다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란게리아지수를</a:t>
            </a:r>
            <a:r>
              <a:rPr lang="ko-KR" altLang="en-US" sz="1400" dirty="0"/>
              <a:t> 활용해서 </a:t>
            </a:r>
            <a:r>
              <a:rPr lang="ko-KR" altLang="en-US" sz="1400" dirty="0" err="1"/>
              <a:t>관로의</a:t>
            </a:r>
            <a:r>
              <a:rPr lang="ko-KR" altLang="en-US" sz="1400" dirty="0"/>
              <a:t> 부식정도를 보자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7C889-F509-4AA8-88EA-48F32B28A2C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758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atin typeface="+mj-ea"/>
                <a:ea typeface="+mj-ea"/>
              </a:rPr>
              <a:t>하수관로</a:t>
            </a:r>
            <a:r>
              <a:rPr lang="ko-KR" altLang="en-US" sz="1200" dirty="0">
                <a:latin typeface="+mj-ea"/>
                <a:ea typeface="+mj-ea"/>
              </a:rPr>
              <a:t> 데이터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 err="1">
                <a:latin typeface="+mj-ea"/>
                <a:ea typeface="+mj-ea"/>
              </a:rPr>
              <a:t>싱크홀</a:t>
            </a:r>
            <a:r>
              <a:rPr lang="ko-KR" altLang="en-US" sz="1200" dirty="0">
                <a:latin typeface="+mj-ea"/>
                <a:ea typeface="+mj-ea"/>
              </a:rPr>
              <a:t> 데이터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인구밀도와 같은 데이터를 분석하는 데 있어 </a:t>
            </a:r>
            <a:r>
              <a:rPr lang="ko-KR" altLang="en-US" sz="1200" dirty="0" err="1">
                <a:latin typeface="+mj-ea"/>
                <a:ea typeface="+mj-ea"/>
              </a:rPr>
              <a:t>랜덤포레스트가</a:t>
            </a:r>
            <a:r>
              <a:rPr lang="ko-KR" altLang="en-US" sz="1200" dirty="0">
                <a:latin typeface="+mj-ea"/>
                <a:ea typeface="+mj-ea"/>
              </a:rPr>
              <a:t> 적합한 이유는 크게 다음과 같습니다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en-US" altLang="ko-KR" sz="1200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다양한 특성과 복잡한 관계를 다룰 수 있음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j-ea"/>
                <a:ea typeface="+mj-ea"/>
              </a:rPr>
              <a:t>하수관로</a:t>
            </a:r>
            <a:r>
              <a:rPr lang="ko-KR" altLang="en-US" sz="1200" dirty="0">
                <a:latin typeface="+mj-ea"/>
                <a:ea typeface="+mj-ea"/>
              </a:rPr>
              <a:t> 데이터에는 하수관의 재질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설치 연도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매설 연도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길이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 err="1">
                <a:latin typeface="+mj-ea"/>
                <a:ea typeface="+mj-ea"/>
              </a:rPr>
              <a:t>관경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배수 형태 등 다양한 특성이 포함되어 있음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각각의 특성이 </a:t>
            </a:r>
            <a:r>
              <a:rPr lang="ko-KR" altLang="en-US" sz="1200" dirty="0" err="1">
                <a:latin typeface="+mj-ea"/>
                <a:ea typeface="+mj-ea"/>
              </a:rPr>
              <a:t>싱크홀</a:t>
            </a:r>
            <a:r>
              <a:rPr lang="ko-KR" altLang="en-US" sz="1200" dirty="0">
                <a:latin typeface="+mj-ea"/>
                <a:ea typeface="+mj-ea"/>
              </a:rPr>
              <a:t> 발생에 미치는 영향이 다를 수 있으며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서로 복잡하게 상호작용할 가능성도 큼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다양한 트리가 각각의 특성을 다르게 조합하여 예측에 활용하므로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단일 모델보다 복잡한 관계를 포착하는 데 유리함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2. </a:t>
            </a:r>
            <a:r>
              <a:rPr lang="ko-KR" altLang="en-US" sz="1200" dirty="0">
                <a:latin typeface="+mj-ea"/>
                <a:ea typeface="+mj-ea"/>
              </a:rPr>
              <a:t>범주형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수치형 데이터 모두 활용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j-ea"/>
                <a:ea typeface="+mj-ea"/>
              </a:rPr>
              <a:t>하수관로의</a:t>
            </a:r>
            <a:r>
              <a:rPr lang="ko-KR" altLang="en-US" sz="1200" dirty="0">
                <a:latin typeface="+mj-ea"/>
                <a:ea typeface="+mj-ea"/>
              </a:rPr>
              <a:t> 재질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 err="1">
                <a:latin typeface="+mj-ea"/>
                <a:ea typeface="+mj-ea"/>
              </a:rPr>
              <a:t>관종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배수 형태와 같은 데이터는 </a:t>
            </a:r>
            <a:r>
              <a:rPr lang="ko-KR" altLang="en-US" sz="1200" dirty="0" err="1">
                <a:latin typeface="+mj-ea"/>
                <a:ea typeface="+mj-ea"/>
              </a:rPr>
              <a:t>범주형이고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길이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설치 연도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 err="1">
                <a:latin typeface="+mj-ea"/>
                <a:ea typeface="+mj-ea"/>
              </a:rPr>
              <a:t>관경</a:t>
            </a:r>
            <a:r>
              <a:rPr lang="ko-KR" altLang="en-US" sz="1200" dirty="0">
                <a:latin typeface="+mj-ea"/>
                <a:ea typeface="+mj-ea"/>
              </a:rPr>
              <a:t> 등은 </a:t>
            </a:r>
            <a:r>
              <a:rPr lang="ko-KR" altLang="en-US" sz="1200" dirty="0" err="1">
                <a:latin typeface="+mj-ea"/>
                <a:ea typeface="+mj-ea"/>
              </a:rPr>
              <a:t>수치형임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여기에 </a:t>
            </a:r>
            <a:r>
              <a:rPr lang="ko-KR" altLang="en-US" sz="1200" dirty="0" err="1">
                <a:latin typeface="+mj-ea"/>
                <a:ea typeface="+mj-ea"/>
              </a:rPr>
              <a:t>싱크홀</a:t>
            </a:r>
            <a:r>
              <a:rPr lang="ko-KR" altLang="en-US" sz="1200" dirty="0">
                <a:latin typeface="+mj-ea"/>
                <a:ea typeface="+mj-ea"/>
              </a:rPr>
              <a:t> 데이터의 발생 위치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발생 빈도와 인구밀도와 같은 수치형 데이터까지 합쳐야 함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j-ea"/>
                <a:ea typeface="+mj-ea"/>
              </a:rPr>
              <a:t>랜덤포레스트는</a:t>
            </a:r>
            <a:r>
              <a:rPr lang="ko-KR" altLang="en-US" sz="1200" dirty="0">
                <a:latin typeface="+mj-ea"/>
                <a:ea typeface="+mj-ea"/>
              </a:rPr>
              <a:t> 범주형과 수치형 데이터를 모두 잘 처리할 수 있기 때문에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별도의 복잡한 </a:t>
            </a:r>
            <a:r>
              <a:rPr lang="ko-KR" altLang="en-US" sz="1200" dirty="0" err="1">
                <a:latin typeface="+mj-ea"/>
                <a:ea typeface="+mj-ea"/>
              </a:rPr>
              <a:t>전처리</a:t>
            </a:r>
            <a:r>
              <a:rPr lang="ko-KR" altLang="en-US" sz="1200" dirty="0">
                <a:latin typeface="+mj-ea"/>
                <a:ea typeface="+mj-ea"/>
              </a:rPr>
              <a:t> 없이도 </a:t>
            </a:r>
            <a:r>
              <a:rPr lang="ko-KR" altLang="en-US" sz="1200" dirty="0" err="1">
                <a:latin typeface="+mj-ea"/>
                <a:ea typeface="+mj-ea"/>
              </a:rPr>
              <a:t>하수관로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 err="1">
                <a:latin typeface="+mj-ea"/>
                <a:ea typeface="+mj-ea"/>
              </a:rPr>
              <a:t>싱크홀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인구밀도 데이터를 한 모델에서 통합적으로 활용할 수 있음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3. </a:t>
            </a:r>
            <a:r>
              <a:rPr lang="ko-KR" altLang="en-US" sz="1200" dirty="0">
                <a:latin typeface="+mj-ea"/>
                <a:ea typeface="+mj-ea"/>
              </a:rPr>
              <a:t>과적합을 방지하여 일반화 성능을 높임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j-ea"/>
                <a:ea typeface="+mj-ea"/>
              </a:rPr>
              <a:t>싱크홀</a:t>
            </a:r>
            <a:r>
              <a:rPr lang="ko-KR" altLang="en-US" sz="1200" dirty="0">
                <a:latin typeface="+mj-ea"/>
                <a:ea typeface="+mj-ea"/>
              </a:rPr>
              <a:t> 발생에는 </a:t>
            </a:r>
            <a:r>
              <a:rPr lang="ko-KR" altLang="en-US" sz="1200" dirty="0" err="1">
                <a:latin typeface="+mj-ea"/>
                <a:ea typeface="+mj-ea"/>
              </a:rPr>
              <a:t>하수관로의</a:t>
            </a:r>
            <a:r>
              <a:rPr lang="ko-KR" altLang="en-US" sz="1200" dirty="0">
                <a:latin typeface="+mj-ea"/>
                <a:ea typeface="+mj-ea"/>
              </a:rPr>
              <a:t> 특성 외에도 인구밀도와 같은 환경적 요인이 복합적으로 작용할 가능성이 큼</a:t>
            </a:r>
            <a:endParaRPr lang="en-US" altLang="ko-KR" sz="12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j-ea"/>
                <a:ea typeface="+mj-ea"/>
              </a:rPr>
              <a:t>랜덤포레스트는</a:t>
            </a:r>
            <a:r>
              <a:rPr lang="ko-KR" altLang="en-US" sz="1200" dirty="0">
                <a:latin typeface="+mj-ea"/>
                <a:ea typeface="+mj-ea"/>
              </a:rPr>
              <a:t> 여러 트리를 생성하여 최종 결과를 다수결로 결정하므로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데이터가 복잡하거나 부분적으로 불균형한 경우에도 일반화 성능이 뛰어남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ko-KR" altLang="en-US" sz="1200" dirty="0">
                <a:latin typeface="+mj-ea"/>
                <a:ea typeface="+mj-ea"/>
              </a:rPr>
              <a:t>특성 중요도를 통해 주요 요인 분석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j-ea"/>
                <a:ea typeface="+mj-ea"/>
              </a:rPr>
              <a:t>랜덤포레스트는</a:t>
            </a:r>
            <a:r>
              <a:rPr lang="ko-KR" altLang="en-US" sz="1200" dirty="0">
                <a:latin typeface="+mj-ea"/>
                <a:ea typeface="+mj-ea"/>
              </a:rPr>
              <a:t> 모델 학습 후 **특성 중요도</a:t>
            </a:r>
            <a:r>
              <a:rPr lang="en-US" altLang="ko-KR" sz="1200" dirty="0">
                <a:latin typeface="+mj-ea"/>
                <a:ea typeface="+mj-ea"/>
              </a:rPr>
              <a:t>(Feature Importance)**</a:t>
            </a:r>
            <a:r>
              <a:rPr lang="ko-KR" altLang="en-US" sz="1200" dirty="0">
                <a:latin typeface="+mj-ea"/>
                <a:ea typeface="+mj-ea"/>
              </a:rPr>
              <a:t>를 제공하여 각 특성이 예측에 미치는 영향력을 파악할 수 있음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예를 들어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 err="1">
                <a:latin typeface="+mj-ea"/>
                <a:ea typeface="+mj-ea"/>
              </a:rPr>
              <a:t>하수관로의</a:t>
            </a:r>
            <a:r>
              <a:rPr lang="ko-KR" altLang="en-US" sz="1200" dirty="0">
                <a:latin typeface="+mj-ea"/>
                <a:ea typeface="+mj-ea"/>
              </a:rPr>
              <a:t> 노후도가 </a:t>
            </a:r>
            <a:r>
              <a:rPr lang="ko-KR" altLang="en-US" sz="1200" dirty="0" err="1">
                <a:latin typeface="+mj-ea"/>
                <a:ea typeface="+mj-ea"/>
              </a:rPr>
              <a:t>싱크홀</a:t>
            </a:r>
            <a:r>
              <a:rPr lang="ko-KR" altLang="en-US" sz="1200" dirty="0">
                <a:latin typeface="+mj-ea"/>
                <a:ea typeface="+mj-ea"/>
              </a:rPr>
              <a:t> 발생에 중요한 영향을 미친다면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이 특성이 중요도로 상위에 위치함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이를 통해 </a:t>
            </a:r>
            <a:r>
              <a:rPr lang="ko-KR" altLang="en-US" sz="1200" dirty="0" err="1">
                <a:latin typeface="+mj-ea"/>
                <a:ea typeface="+mj-ea"/>
              </a:rPr>
              <a:t>싱크홀</a:t>
            </a:r>
            <a:r>
              <a:rPr lang="ko-KR" altLang="en-US" sz="1200" dirty="0">
                <a:latin typeface="+mj-ea"/>
                <a:ea typeface="+mj-ea"/>
              </a:rPr>
              <a:t> 발생에 큰 영향을 미치는 주요 원인을 파악할 수 있으며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하수관 재질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설치 연도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 err="1">
                <a:latin typeface="+mj-ea"/>
                <a:ea typeface="+mj-ea"/>
              </a:rPr>
              <a:t>관경과</a:t>
            </a:r>
            <a:r>
              <a:rPr lang="ko-KR" altLang="en-US" sz="1200" dirty="0">
                <a:latin typeface="+mj-ea"/>
                <a:ea typeface="+mj-ea"/>
              </a:rPr>
              <a:t> 같은 특성들이 위험 요소인지 아닌지를 분석하여 정책적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기술적 개선 방향을 제안할 수 있음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5. </a:t>
            </a:r>
            <a:r>
              <a:rPr lang="ko-KR" altLang="en-US" sz="1200" dirty="0">
                <a:latin typeface="+mj-ea"/>
                <a:ea typeface="+mj-ea"/>
              </a:rPr>
              <a:t>노이즈에 강하고 안정적인 성능 제공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j-ea"/>
                <a:ea typeface="+mj-ea"/>
              </a:rPr>
              <a:t>하수관로</a:t>
            </a:r>
            <a:r>
              <a:rPr lang="ko-KR" altLang="en-US" sz="1200" dirty="0">
                <a:latin typeface="+mj-ea"/>
                <a:ea typeface="+mj-ea"/>
              </a:rPr>
              <a:t> 데이터나 </a:t>
            </a:r>
            <a:r>
              <a:rPr lang="ko-KR" altLang="en-US" sz="1200" dirty="0" err="1">
                <a:latin typeface="+mj-ea"/>
                <a:ea typeface="+mj-ea"/>
              </a:rPr>
              <a:t>싱크홀</a:t>
            </a:r>
            <a:r>
              <a:rPr lang="ko-KR" altLang="en-US" sz="1200" dirty="0">
                <a:latin typeface="+mj-ea"/>
                <a:ea typeface="+mj-ea"/>
              </a:rPr>
              <a:t> 발생 데이터는 지역별로 수집 과정에서 일부 노이즈나 오류가 포함될 가능성이 있음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j-ea"/>
                <a:ea typeface="+mj-ea"/>
              </a:rPr>
              <a:t>랜덤포레스트는</a:t>
            </a:r>
            <a:r>
              <a:rPr lang="ko-KR" altLang="en-US" sz="1200" dirty="0">
                <a:latin typeface="+mj-ea"/>
                <a:ea typeface="+mj-ea"/>
              </a:rPr>
              <a:t> 여러 트리의 예측을 종합하기 때문에 일부 노이즈가 있더라도 모델의 전반적인 성능에 크게 영향을 미치지 않음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따라서 </a:t>
            </a:r>
            <a:r>
              <a:rPr lang="ko-KR" altLang="en-US" sz="1200" dirty="0" err="1">
                <a:latin typeface="+mj-ea"/>
                <a:ea typeface="+mj-ea"/>
              </a:rPr>
              <a:t>하수관로</a:t>
            </a:r>
            <a:r>
              <a:rPr lang="ko-KR" altLang="en-US" sz="1200" dirty="0">
                <a:latin typeface="+mj-ea"/>
                <a:ea typeface="+mj-ea"/>
              </a:rPr>
              <a:t> 데이터와 같은 현장 데이터에 내재할 수 있는 오류를 견디며 안정적인 예측을 제공함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6. </a:t>
            </a:r>
            <a:r>
              <a:rPr lang="ko-KR" altLang="en-US" sz="1200" dirty="0">
                <a:latin typeface="+mj-ea"/>
                <a:ea typeface="+mj-ea"/>
              </a:rPr>
              <a:t>병렬 처리를 통한 대규모 데이터 처리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j-ea"/>
                <a:ea typeface="+mj-ea"/>
              </a:rPr>
              <a:t>하수관로</a:t>
            </a:r>
            <a:r>
              <a:rPr lang="ko-KR" altLang="en-US" sz="1200" dirty="0">
                <a:latin typeface="+mj-ea"/>
                <a:ea typeface="+mj-ea"/>
              </a:rPr>
              <a:t> 데이터와 인구밀도는 대규모 데이터를 다룰 가능성이 큽니다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전국적 규모의 데이터를 사용할 경우 </a:t>
            </a:r>
            <a:r>
              <a:rPr lang="ko-KR" altLang="en-US" sz="1200" dirty="0" err="1">
                <a:latin typeface="+mj-ea"/>
                <a:ea typeface="+mj-ea"/>
              </a:rPr>
              <a:t>관로</a:t>
            </a:r>
            <a:r>
              <a:rPr lang="ko-KR" altLang="en-US" sz="1200" dirty="0">
                <a:latin typeface="+mj-ea"/>
                <a:ea typeface="+mj-ea"/>
              </a:rPr>
              <a:t> 데이터가 수십만 개에 이를 수 있으며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매년 또는 특정 간격으로 데이터가 추가될 수도 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j-ea"/>
                <a:ea typeface="+mj-ea"/>
              </a:rPr>
              <a:t>랜덤포레스트는</a:t>
            </a:r>
            <a:r>
              <a:rPr lang="ko-KR" altLang="en-US" sz="1200" dirty="0">
                <a:latin typeface="+mj-ea"/>
                <a:ea typeface="+mj-ea"/>
              </a:rPr>
              <a:t> 트리별 병렬 처리가 가능하여 대규모 데이터도 빠르게 학습할 수 있습니다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이를 통해 새로운 데이터가 추가되어도 빠르게 모델을 갱신하고 효율적으로 예측할 수 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endParaRPr lang="ko-KR" altLang="en-US" sz="1200" dirty="0">
              <a:latin typeface="+mj-ea"/>
              <a:ea typeface="+mj-ea"/>
            </a:endParaRPr>
          </a:p>
          <a:p>
            <a:endParaRPr lang="ko-KR" altLang="en-US" sz="1200" dirty="0">
              <a:latin typeface="+mj-ea"/>
              <a:ea typeface="+mj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7C889-F509-4AA8-88EA-48F32B28A2C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620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7E4AFF-3792-8D1D-39F3-FE4CBA724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638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6576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6033F2F0-7D0F-4B5D-8E37-7C30E5A5D2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48561" y="477308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0B2EF10-A0C4-401E-8AA6-CF7463C595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48561" y="3648856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CE48BDF-DEAA-B11D-6064-33A59172D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80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E5E9887E-D46C-BB83-9636-0CF993F76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055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38550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A5E7C78-B7FD-4905-970D-675E6D3961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8550" y="56918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1CFBF6C-8D5A-4D48-ACE1-2D979A60A2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225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6D5AB-D725-405F-B143-0753C3C45DCD}"/>
              </a:ext>
            </a:extLst>
          </p:cNvPr>
          <p:cNvSpPr/>
          <p:nvPr userDrawn="1"/>
        </p:nvSpPr>
        <p:spPr>
          <a:xfrm>
            <a:off x="-1" y="0"/>
            <a:ext cx="3400425" cy="33123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15E68773-1726-5121-3B96-72180BCC6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230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383280" rIns="0" anchor="ctr"/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EDFE3B2B-1D80-B275-F0B0-D4C85EC32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38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12">
            <a:extLst>
              <a:ext uri="{FF2B5EF4-FFF2-40B4-BE49-F238E27FC236}">
                <a16:creationId xmlns:a16="http://schemas.microsoft.com/office/drawing/2014/main" id="{95EDCEF7-DD83-4CD4-BE92-A97D74011033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B3C17DFF-469B-3EEB-2C6A-20A4A6C4B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64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358CF5-5043-4D3B-92BD-59549782EBBE}"/>
              </a:ext>
            </a:extLst>
          </p:cNvPr>
          <p:cNvSpPr/>
          <p:nvPr userDrawn="1"/>
        </p:nvSpPr>
        <p:spPr>
          <a:xfrm>
            <a:off x="7515225" y="0"/>
            <a:ext cx="467677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B59EE49C-3795-40A6-B206-565A372E5530}"/>
              </a:ext>
            </a:extLst>
          </p:cNvPr>
          <p:cNvGrpSpPr/>
          <p:nvPr userDrawn="1"/>
        </p:nvGrpSpPr>
        <p:grpSpPr>
          <a:xfrm>
            <a:off x="5720146" y="1420664"/>
            <a:ext cx="5589803" cy="4396475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16E008B-9F44-493C-B58F-ABFC0E7190A5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A2B49-6603-4C93-BCDA-8893B608D8C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70C51E-C968-4707-899F-DE217D80997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6BA87E5-BDD3-47B0-8C9F-EDFB6B81112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9C68AE-3F02-48D5-A299-9B7311EC8D90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BE3651-AB4C-4F00-BF52-0A24EF2A62A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E653C6-4F74-473F-9309-2D2D43F090C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9CA35F9-CDD6-4937-8C98-04018E459C31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077" y="1628103"/>
            <a:ext cx="5317941" cy="301288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CCE937E-8E2A-4179-91E4-730975E59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1525" y="339509"/>
            <a:ext cx="6543675" cy="724247"/>
          </a:xfrm>
          <a:prstGeom prst="rect">
            <a:avLst/>
          </a:prstGeom>
        </p:spPr>
        <p:txBody>
          <a:bodyPr tIns="91440"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142794FB-FE51-5B5E-8F90-CBE90E6F3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51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A4D14B1E-79D5-4F7D-AEB4-4F537918FBAB}"/>
              </a:ext>
            </a:extLst>
          </p:cNvPr>
          <p:cNvSpPr/>
          <p:nvPr userDrawn="1"/>
        </p:nvSpPr>
        <p:spPr>
          <a:xfrm rot="5400000">
            <a:off x="795337" y="-795340"/>
            <a:ext cx="6257926" cy="784860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0914" y="600074"/>
            <a:ext cx="4052172" cy="565785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145CBDFE-5F17-4329-876B-8EC9C2A40C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75044" y="222886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06B5A04-F323-4B06-B374-0EFFB99917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75044" y="3624742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AD53A757-2603-6009-7421-EB4474E9A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972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52">
            <a:extLst>
              <a:ext uri="{FF2B5EF4-FFF2-40B4-BE49-F238E27FC236}">
                <a16:creationId xmlns:a16="http://schemas.microsoft.com/office/drawing/2014/main" id="{A554242E-EDC9-4D56-ABE8-D3DFF0D037E9}"/>
              </a:ext>
            </a:extLst>
          </p:cNvPr>
          <p:cNvSpPr/>
          <p:nvPr userDrawn="1"/>
        </p:nvSpPr>
        <p:spPr>
          <a:xfrm>
            <a:off x="2" y="0"/>
            <a:ext cx="8582025" cy="6858000"/>
          </a:xfrm>
          <a:custGeom>
            <a:avLst/>
            <a:gdLst>
              <a:gd name="connsiteX0" fmla="*/ 5238766 w 8582025"/>
              <a:gd name="connsiteY0" fmla="*/ 0 h 6858000"/>
              <a:gd name="connsiteX1" fmla="*/ 8582025 w 8582025"/>
              <a:gd name="connsiteY1" fmla="*/ 0 h 6858000"/>
              <a:gd name="connsiteX2" fmla="*/ 1876410 w 8582025"/>
              <a:gd name="connsiteY2" fmla="*/ 6858000 h 6858000"/>
              <a:gd name="connsiteX3" fmla="*/ 0 w 8582025"/>
              <a:gd name="connsiteY3" fmla="*/ 6858000 h 6858000"/>
              <a:gd name="connsiteX4" fmla="*/ 0 w 8582025"/>
              <a:gd name="connsiteY4" fmla="*/ 53578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2025" h="6858000">
                <a:moveTo>
                  <a:pt x="5238766" y="0"/>
                </a:moveTo>
                <a:lnTo>
                  <a:pt x="8582025" y="0"/>
                </a:lnTo>
                <a:lnTo>
                  <a:pt x="1876410" y="6858000"/>
                </a:lnTo>
                <a:lnTo>
                  <a:pt x="0" y="6858000"/>
                </a:lnTo>
                <a:lnTo>
                  <a:pt x="0" y="53578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그림 개체 틀 3">
            <a:extLst>
              <a:ext uri="{FF2B5EF4-FFF2-40B4-BE49-F238E27FC236}">
                <a16:creationId xmlns:a16="http://schemas.microsoft.com/office/drawing/2014/main" id="{A7B8BCFA-E22C-4FE8-9EC6-3B7DF58BF4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17212" y="427698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  <p:sp>
        <p:nvSpPr>
          <p:cNvPr id="6" name="그림 개체 틀 3">
            <a:extLst>
              <a:ext uri="{FF2B5EF4-FFF2-40B4-BE49-F238E27FC236}">
                <a16:creationId xmlns:a16="http://schemas.microsoft.com/office/drawing/2014/main" id="{C661A5D8-A169-47BB-84F8-7CCF6E0061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53610" y="2837035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3">
            <a:extLst>
              <a:ext uri="{FF2B5EF4-FFF2-40B4-BE49-F238E27FC236}">
                <a16:creationId xmlns:a16="http://schemas.microsoft.com/office/drawing/2014/main" id="{A32673E2-41F8-431C-946D-87DD76C5D04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524" y="2251417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그림 개체 틀 3">
            <a:extLst>
              <a:ext uri="{FF2B5EF4-FFF2-40B4-BE49-F238E27FC236}">
                <a16:creationId xmlns:a16="http://schemas.microsoft.com/office/drawing/2014/main" id="{F2B14BC2-B3DB-437A-8C30-D2E802CB43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6104" y="2676913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CB1806-7297-58C4-6C0C-6E20B667B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590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7D4BC-8397-4297-9425-5B8BAEB381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52" y="2305190"/>
            <a:ext cx="4038095" cy="2247619"/>
          </a:xfrm>
          <a:prstGeom prst="rect">
            <a:avLst/>
          </a:prstGeom>
        </p:spPr>
      </p:pic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7900C40A-ACC9-09F5-0CB6-52B79A7D8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789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13D5B-5A42-4F30-9E94-6D9B89BC88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81" y="2276619"/>
            <a:ext cx="4095238" cy="2304762"/>
          </a:xfrm>
          <a:prstGeom prst="rect">
            <a:avLst/>
          </a:prstGeom>
        </p:spPr>
      </p:pic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D7CF5D82-2109-FA93-6F53-52C611D2F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69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CF73B6-B142-8081-8344-4CCD9E21A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3B04BAD-EED5-4C78-BC19-C3DD01D50231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7456AC7-1506-4AAF-A694-1BE710D5F58E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7D8BFCCB-25F4-4E85-B4F9-18DA5A0F31C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4DE5DB11-A2A8-48F9-9B25-703C78662BD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A3616025-C842-4C0D-B7E3-48176315DDF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B2550ED7-04C5-4FFA-BCF1-8CB64B3F2DA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6D54C7-03B4-4369-97FF-A3456A2A876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D8FCDD3-D367-4581-96F6-BED1A5D7FC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8E237E-F512-9B9B-DBC6-325D51A00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698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7E4AFF-3792-8D1D-39F3-FE4CBA724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291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9D173E-A757-4B3A-38E1-E5B159282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5BCD3C-4289-0588-C443-C971E5CB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DF0980-C364-580B-191F-A86B27C62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D3C992-9AF3-5E60-5602-89D96443D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6FC41189-3310-4197-7712-1D0D9E4AF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A1EE15F6-8FD1-4DFF-BD62-4E3B77503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1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53F221-2BB9-C9FC-67A2-4C949C592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77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>
            <a:extLst>
              <a:ext uri="{FF2B5EF4-FFF2-40B4-BE49-F238E27FC236}">
                <a16:creationId xmlns:a16="http://schemas.microsoft.com/office/drawing/2014/main" id="{11A067AA-F6AF-4715-9F07-7BE30046CBF0}"/>
              </a:ext>
            </a:extLst>
          </p:cNvPr>
          <p:cNvSpPr/>
          <p:nvPr userDrawn="1"/>
        </p:nvSpPr>
        <p:spPr>
          <a:xfrm>
            <a:off x="642938" y="514350"/>
            <a:ext cx="10906125" cy="2990850"/>
          </a:xfrm>
          <a:prstGeom prst="frame">
            <a:avLst>
              <a:gd name="adj1" fmla="val 2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680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5DB206C-7370-448F-B4C9-4059BADCA6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3523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7383E1CB-8D0E-4180-8C52-C5F4A24ED3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7365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3F4681A-0E5C-4D94-B5F0-6A175DBC6C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1208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52E5BA0D-0A00-0955-1916-87CD7462D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226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EC44FA-A60E-81CC-E696-D2EBDCFAF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518E39-D36D-AAD9-9317-1674AAAEF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6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5" r:id="rId9"/>
    <p:sldLayoutId id="2147483743" r:id="rId10"/>
    <p:sldLayoutId id="2147483744" r:id="rId11"/>
    <p:sldLayoutId id="2147483746" r:id="rId12"/>
    <p:sldLayoutId id="2147483747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6C024F-2D11-E538-E6C9-05081487E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FE11-E60C-4E08-AF26-DADA65D87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2819119"/>
            <a:ext cx="1219200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ko-KR" altLang="en-US" sz="3200" b="1" spc="-1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rPr>
              <a:t>하수관로와</a:t>
            </a:r>
            <a:r>
              <a:rPr lang="ko-KR" altLang="en-US" sz="3200" b="1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rPr>
              <a:t> </a:t>
            </a:r>
            <a:r>
              <a:rPr lang="ko-KR" altLang="en-US" sz="3200" b="1" spc="-1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rPr>
              <a:t>싱크홀의</a:t>
            </a:r>
            <a:r>
              <a:rPr lang="ko-KR" altLang="en-US" sz="3200" b="1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rPr>
              <a:t> </a:t>
            </a:r>
            <a:endParaRPr lang="en-US" altLang="ko-KR" sz="3200" b="1" spc="-1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/>
              <a:ea typeface="KoPub돋움체 Bold"/>
            </a:endParaRPr>
          </a:p>
          <a:p>
            <a:pPr lvl="0" algn="ctr">
              <a:defRPr/>
            </a:pPr>
            <a:r>
              <a:rPr lang="ko-KR" altLang="en-US" sz="3200" b="1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rPr>
              <a:t>상관관계 분석 및 예측</a:t>
            </a:r>
            <a:endParaRPr lang="ko-KR" altLang="en-US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3775613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altLang="ko-KR" sz="18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rPr>
              <a:t>:</a:t>
            </a:r>
            <a:r>
              <a:rPr lang="ko-KR" altLang="en-US" sz="18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rPr>
              <a:t> </a:t>
            </a:r>
            <a:r>
              <a:rPr lang="en-US" altLang="ko-KR" sz="18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rPr>
              <a:t>2024</a:t>
            </a:r>
            <a:r>
              <a:rPr lang="ko-KR" altLang="en-US" sz="18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rPr>
              <a:t> </a:t>
            </a:r>
            <a:r>
              <a:rPr lang="en-US" altLang="ko-KR" sz="18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rPr>
              <a:t>AI</a:t>
            </a:r>
            <a:r>
              <a:rPr lang="ko-KR" altLang="en-US" sz="18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rPr>
              <a:t>를 활용한 상상 아이디어톤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445815-12D7-4E1D-A6E4-49EA4C8ECE5C}"/>
              </a:ext>
            </a:extLst>
          </p:cNvPr>
          <p:cNvGrpSpPr/>
          <p:nvPr/>
        </p:nvGrpSpPr>
        <p:grpSpPr>
          <a:xfrm>
            <a:off x="2229738" y="882815"/>
            <a:ext cx="7803176" cy="5052397"/>
            <a:chOff x="2229738" y="635165"/>
            <a:chExt cx="7803176" cy="505239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C647FD-F15A-4EF3-809D-6A1D53EDA1C0}"/>
                </a:ext>
              </a:extLst>
            </p:cNvPr>
            <p:cNvSpPr/>
            <p:nvPr/>
          </p:nvSpPr>
          <p:spPr>
            <a:xfrm rot="10800000">
              <a:off x="3609975" y="3851803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9D2C01-2A20-4143-BCAD-6A6312B98A08}"/>
                </a:ext>
              </a:extLst>
            </p:cNvPr>
            <p:cNvGrpSpPr/>
            <p:nvPr/>
          </p:nvGrpSpPr>
          <p:grpSpPr>
            <a:xfrm>
              <a:off x="2229738" y="635165"/>
              <a:ext cx="7803176" cy="5052397"/>
              <a:chOff x="2229738" y="635165"/>
              <a:chExt cx="7803176" cy="505239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AC6889E-9C5A-4F40-B36F-D446C77768E4}"/>
                  </a:ext>
                </a:extLst>
              </p:cNvPr>
              <p:cNvSpPr/>
              <p:nvPr/>
            </p:nvSpPr>
            <p:spPr>
              <a:xfrm>
                <a:off x="3609975" y="1151426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39928E-7F45-4D48-A87B-BFF1229D99D9}"/>
                  </a:ext>
                </a:extLst>
              </p:cNvPr>
              <p:cNvSpPr/>
              <p:nvPr/>
            </p:nvSpPr>
            <p:spPr>
              <a:xfrm rot="2735247">
                <a:off x="8529637" y="409065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7D53DE-957E-4634-8DEC-72BF32FF5DB8}"/>
                  </a:ext>
                </a:extLst>
              </p:cNvPr>
              <p:cNvSpPr/>
              <p:nvPr/>
            </p:nvSpPr>
            <p:spPr>
              <a:xfrm rot="2735247">
                <a:off x="3452813" y="4639863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EB634C8-28A3-4C33-9A37-7C5166CF0D48}"/>
                  </a:ext>
                </a:extLst>
              </p:cNvPr>
              <p:cNvSpPr/>
              <p:nvPr/>
            </p:nvSpPr>
            <p:spPr>
              <a:xfrm rot="2735247">
                <a:off x="9257907" y="-35067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E60094A-3072-4592-A419-4DB5BBABA8FF}"/>
                  </a:ext>
                </a:extLst>
              </p:cNvPr>
              <p:cNvSpPr/>
              <p:nvPr/>
            </p:nvSpPr>
            <p:spPr>
              <a:xfrm rot="2735247">
                <a:off x="2899970" y="4912555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2F37E6-D208-B278-D60D-88B6218DEA14}"/>
              </a:ext>
            </a:extLst>
          </p:cNvPr>
          <p:cNvSpPr txBox="1"/>
          <p:nvPr/>
        </p:nvSpPr>
        <p:spPr>
          <a:xfrm>
            <a:off x="4354103" y="4637407"/>
            <a:ext cx="364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씽가드</a:t>
            </a:r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|</a:t>
            </a:r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김민서 </a:t>
            </a:r>
            <a:r>
              <a:rPr lang="ko-KR" altLang="en-US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김표승</a:t>
            </a:r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유현수</a:t>
            </a:r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이혜준</a:t>
            </a:r>
            <a:endParaRPr lang="ko-KR" altLang="en-US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A3636E-8A42-66ED-994B-348A3D9A669E}"/>
              </a:ext>
            </a:extLst>
          </p:cNvPr>
          <p:cNvSpPr txBox="1"/>
          <p:nvPr/>
        </p:nvSpPr>
        <p:spPr>
          <a:xfrm>
            <a:off x="603454" y="432050"/>
            <a:ext cx="2790059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pc="-5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KoPub돋움체 Bold"/>
              </a:rPr>
              <a:t>Kangwon</a:t>
            </a:r>
            <a:r>
              <a:rPr lang="en-US" altLang="ko-KR" spc="-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에스코어 드림 5 Medium"/>
              </a:rPr>
              <a:t> National</a:t>
            </a:r>
            <a:r>
              <a:rPr lang="ko-KR" altLang="en-US" spc="-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에스코어 드림 5 Medium"/>
              </a:rPr>
              <a:t> </a:t>
            </a:r>
            <a:r>
              <a:rPr lang="en-US" altLang="ko-KR" spc="-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KoPub돋움체 Bold"/>
              </a:rPr>
              <a:t>University</a:t>
            </a:r>
            <a:endParaRPr lang="ko-KR" altLang="en-US" spc="-5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a typeface="KoPub돋움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4A4FD-2377-CF99-959E-EC159A1CE99C}"/>
              </a:ext>
            </a:extLst>
          </p:cNvPr>
          <p:cNvSpPr txBox="1"/>
          <p:nvPr/>
        </p:nvSpPr>
        <p:spPr>
          <a:xfrm>
            <a:off x="9863138" y="6153258"/>
            <a:ext cx="203383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pc="-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+mn-cs"/>
              </a:rPr>
              <a:t>AI</a:t>
            </a:r>
            <a:r>
              <a:rPr lang="ko-KR" altLang="en-US" spc="-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+mn-cs"/>
              </a:rPr>
              <a:t>소프트웨어학과</a:t>
            </a:r>
            <a:endParaRPr lang="ko-KR" altLang="en-US" spc="-5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29DD0FA-1C22-E259-17B8-F0D559BE9646}"/>
              </a:ext>
            </a:extLst>
          </p:cNvPr>
          <p:cNvSpPr/>
          <p:nvPr/>
        </p:nvSpPr>
        <p:spPr>
          <a:xfrm>
            <a:off x="-171180" y="-1123132"/>
            <a:ext cx="12934935" cy="37229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F96654-0455-4B2C-901C-20550909B7B1}"/>
              </a:ext>
            </a:extLst>
          </p:cNvPr>
          <p:cNvSpPr txBox="1">
            <a:spLocks/>
          </p:cNvSpPr>
          <p:nvPr/>
        </p:nvSpPr>
        <p:spPr>
          <a:xfrm rot="16200000">
            <a:off x="-1804825" y="3457322"/>
            <a:ext cx="5063212" cy="1044174"/>
          </a:xfrm>
          <a:prstGeom prst="rect">
            <a:avLst/>
          </a:prstGeom>
          <a:noFill/>
        </p:spPr>
        <p:txBody>
          <a:bodyPr tIns="90000" anchor="b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ko-KR" sz="4800" spc="-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ea typeface="KoPub돋움체 Bold"/>
              </a:rPr>
              <a:t>KANGWON</a:t>
            </a:r>
            <a:r>
              <a:rPr lang="en-GB" altLang="ko-KR" sz="5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GB" altLang="ko-KR" sz="5400" b="1" dirty="0">
                <a:solidFill>
                  <a:srgbClr val="FFFFFF"/>
                </a:solidFill>
                <a:latin typeface="+mj-lt"/>
                <a:cs typeface="Arial" pitchFamily="34" charset="0"/>
              </a:rPr>
              <a:t>AI</a:t>
            </a:r>
            <a:endParaRPr lang="en-GB" altLang="ko-KR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3FB28E-11BC-562D-0824-2B1EBA14A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92FE11-E60C-4E08-AF26-DADA65D872E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D79620-B712-FF44-F122-2AE3141273CB}"/>
              </a:ext>
            </a:extLst>
          </p:cNvPr>
          <p:cNvSpPr txBox="1"/>
          <p:nvPr/>
        </p:nvSpPr>
        <p:spPr>
          <a:xfrm>
            <a:off x="8928253" y="1332841"/>
            <a:ext cx="1973297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Bold"/>
                <a:ea typeface="KoPub돋움체 Bold"/>
              </a:rPr>
              <a:t>3.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Bold"/>
                <a:ea typeface="KoPub돋움체 Bold"/>
              </a:rPr>
              <a:t>모델 제작 과정 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Bold"/>
                <a:ea typeface="KoPub돋움체 Bold"/>
              </a:rPr>
              <a:t>- 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Bold"/>
                <a:ea typeface="KoPub돋움체 Bold"/>
              </a:rPr>
              <a:t>데이터 수집</a:t>
            </a:r>
            <a:endParaRPr lang="ko-KR" altLang="en-US" sz="1400" spc="-150" dirty="0">
              <a:solidFill>
                <a:schemeClr val="accent1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FD29B33-FB5D-1A10-DBF3-FEBDEE880A49}"/>
              </a:ext>
            </a:extLst>
          </p:cNvPr>
          <p:cNvCxnSpPr/>
          <p:nvPr/>
        </p:nvCxnSpPr>
        <p:spPr>
          <a:xfrm>
            <a:off x="11001825" y="1447804"/>
            <a:ext cx="6267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B0E93D2-941E-63F8-9514-86CDD77C3F07}"/>
              </a:ext>
            </a:extLst>
          </p:cNvPr>
          <p:cNvSpPr txBox="1"/>
          <p:nvPr/>
        </p:nvSpPr>
        <p:spPr>
          <a:xfrm>
            <a:off x="8928253" y="1650871"/>
            <a:ext cx="2370842" cy="38863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3200" spc="-2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에스코어 드림 8 Heavy"/>
                <a:ea typeface="에스코어 드림 8 Heavy"/>
              </a:defRPr>
            </a:lvl1pPr>
          </a:lstStyle>
          <a:p>
            <a:pPr lvl="0">
              <a:defRPr/>
            </a:pPr>
            <a:r>
              <a:rPr lang="ko-KR" altLang="en-US" sz="2400">
                <a:latin typeface="KoPub돋움체 Medium"/>
                <a:ea typeface="KoPub돋움체 Medium"/>
              </a:rPr>
              <a:t>최근 </a:t>
            </a:r>
            <a:r>
              <a:rPr lang="ko-KR" altLang="en-US" sz="2400" b="1">
                <a:latin typeface="KoPub돋움체 Medium"/>
                <a:ea typeface="KoPub돋움체 Medium"/>
              </a:rPr>
              <a:t>싱크홀</a:t>
            </a:r>
            <a:r>
              <a:rPr lang="ko-KR" altLang="en-US" sz="2400">
                <a:latin typeface="KoPub돋움체 Medium"/>
                <a:ea typeface="KoPub돋움체 Medium"/>
              </a:rPr>
              <a:t> 발생 사례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073E21-8E7D-CF46-A640-4042B6FE3812}"/>
              </a:ext>
            </a:extLst>
          </p:cNvPr>
          <p:cNvSpPr txBox="1"/>
          <p:nvPr/>
        </p:nvSpPr>
        <p:spPr>
          <a:xfrm>
            <a:off x="8927458" y="2562009"/>
            <a:ext cx="2212144" cy="390305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400" b="1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+mn-ea"/>
              </a:rPr>
              <a:t>-</a:t>
            </a:r>
            <a:r>
              <a:rPr lang="ko-KR" altLang="en-US" sz="1400" b="1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+mn-ea"/>
              </a:rPr>
              <a:t> 자연적 원인</a:t>
            </a: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Medium"/>
                <a:ea typeface="KoPub돋움체 Medium"/>
              </a:rPr>
              <a:t>물리적 침식 작용은 보통 물의 침식작용에 의해 발생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KoPub돋움체 Medium"/>
              <a:ea typeface="KoPub돋움체 Medium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/>
                <a:ea typeface="KoPub돋움체 Medium"/>
              </a:rPr>
              <a:t>화학적 침식 작용은 산성 액체가 용해성 암석물질을 용해시키면서 생성</a:t>
            </a:r>
            <a:endParaRPr lang="en-US" altLang="ko-KR" sz="12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KoPub돋움체 Medium"/>
              <a:ea typeface="KoPub돋움체 Medium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/>
                <a:ea typeface="KoPub돋움체 Medium"/>
              </a:rPr>
              <a:t>(</a:t>
            </a: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/>
                <a:ea typeface="KoPub돋움체 Medium"/>
              </a:rPr>
              <a:t>카르스트 지형의 석회석</a:t>
            </a:r>
            <a:r>
              <a:rPr lang="en-US" altLang="ko-KR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/>
                <a:ea typeface="KoPub돋움체 Medium"/>
              </a:rPr>
              <a:t>)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KoPub돋움체 Medium"/>
              <a:ea typeface="KoPub돋움체 Medium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400" b="1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n-ea"/>
              </a:rPr>
              <a:t>-</a:t>
            </a:r>
            <a:r>
              <a:rPr lang="ko-KR" altLang="en-US" sz="1400" b="1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n-ea"/>
              </a:rPr>
              <a:t> 인위적 원인</a:t>
            </a: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/>
                <a:ea typeface="KoPub돋움체 Medium"/>
              </a:rPr>
              <a:t>채굴</a:t>
            </a:r>
            <a:r>
              <a:rPr lang="en-US" altLang="ko-KR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/>
                <a:ea typeface="KoPub돋움체 Medium"/>
              </a:rPr>
              <a:t>, </a:t>
            </a: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/>
                <a:ea typeface="KoPub돋움체 Medium"/>
              </a:rPr>
              <a:t>지하철 개설과 같은 지하개발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KoPub돋움체 Medium"/>
              <a:ea typeface="KoPub돋움체 Medium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/>
                <a:ea typeface="KoPub돋움체 Medium"/>
              </a:rPr>
              <a:t>상</a:t>
            </a:r>
            <a:r>
              <a:rPr lang="en-US" altLang="ko-KR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/>
                <a:ea typeface="KoPub돋움체 Medium"/>
              </a:rPr>
              <a:t>|</a:t>
            </a: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/>
                <a:ea typeface="KoPub돋움체 Medium"/>
              </a:rPr>
              <a:t>하수관의 누수로 인한 수도 주변 공동생성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KoPub돋움체 Medium"/>
              <a:ea typeface="KoPub돋움체 Medium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/>
                <a:ea typeface="KoPub돋움체 Medium"/>
              </a:rPr>
              <a:t>건설업자의 부실시공 문제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KoPub돋움체 Medium"/>
              <a:ea typeface="KoPub돋움체 Mediu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82EED9-1839-43A3-53C5-3CAE94403B64}"/>
              </a:ext>
            </a:extLst>
          </p:cNvPr>
          <p:cNvSpPr txBox="1"/>
          <p:nvPr/>
        </p:nvSpPr>
        <p:spPr>
          <a:xfrm>
            <a:off x="8911394" y="2215150"/>
            <a:ext cx="1317668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pc="-2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KoPub돋움체 Bold"/>
                <a:ea typeface="KoPub돋움체 Bold"/>
              </a:rPr>
              <a:t>싱크홀</a:t>
            </a:r>
            <a:r>
              <a:rPr lang="ko-KR" altLang="en-US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KoPub돋움체 Bold"/>
                <a:ea typeface="KoPub돋움체 Bold"/>
              </a:rPr>
              <a:t> 발생 원인</a:t>
            </a:r>
            <a:endParaRPr lang="ko-KR" altLang="en-US" spc="-200" dirty="0">
              <a:solidFill>
                <a:schemeClr val="accent3"/>
              </a:solidFill>
              <a:latin typeface="KoPub돋움체 Bold"/>
              <a:ea typeface="KoPub돋움체 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BAEBA3-B4CA-3ED8-3FDB-5277988E206B}"/>
              </a:ext>
            </a:extLst>
          </p:cNvPr>
          <p:cNvSpPr txBox="1"/>
          <p:nvPr/>
        </p:nvSpPr>
        <p:spPr>
          <a:xfrm>
            <a:off x="1536040" y="4774266"/>
            <a:ext cx="1769443" cy="137935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4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KoPub돋움체 Medium"/>
                <a:ea typeface="KoPub돋움체 Medium"/>
              </a:rPr>
              <a:t>전문가들은 성산로 일대에서 진행된 빗물펌프장 </a:t>
            </a:r>
            <a:r>
              <a:rPr lang="ko-KR" altLang="en-US" sz="1400" spc="-9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/>
                <a:ea typeface="KoPub돋움체 Medium"/>
              </a:rPr>
              <a:t>관로공사</a:t>
            </a:r>
            <a:r>
              <a:rPr lang="ko-KR" altLang="en-US" sz="1400" spc="-9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KoPub돋움체 Medium"/>
                <a:ea typeface="KoPub돋움체 Medium"/>
              </a:rPr>
              <a:t>가</a:t>
            </a:r>
            <a:r>
              <a:rPr lang="ko-KR" altLang="en-US" sz="14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KoPub돋움체 Medium"/>
                <a:ea typeface="KoPub돋움체 Medium"/>
              </a:rPr>
              <a:t> 지하수위에 영향을 미쳤을 것이라고 추정함</a:t>
            </a:r>
            <a:endParaRPr lang="en-US" altLang="ko-KR" sz="14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KoPub돋움체 Medium"/>
              <a:ea typeface="KoPub돋움체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145C37-3936-CD28-1F27-8941C288E47F}"/>
              </a:ext>
            </a:extLst>
          </p:cNvPr>
          <p:cNvSpPr txBox="1"/>
          <p:nvPr/>
        </p:nvSpPr>
        <p:spPr>
          <a:xfrm>
            <a:off x="1445350" y="4332881"/>
            <a:ext cx="1886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 dirty="0">
                <a:latin typeface="KoPub돋움체 Bold"/>
                <a:ea typeface="KoPub돋움체 Bold"/>
              </a:rPr>
              <a:t>지하수위 감소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3D8EF6-E571-5388-CB2D-717EE700244E}"/>
              </a:ext>
            </a:extLst>
          </p:cNvPr>
          <p:cNvSpPr txBox="1"/>
          <p:nvPr/>
        </p:nvSpPr>
        <p:spPr>
          <a:xfrm>
            <a:off x="3891945" y="4749333"/>
            <a:ext cx="1849755" cy="165942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400" i="0" dirty="0">
                <a:solidFill>
                  <a:schemeClr val="accent4"/>
                </a:solidFill>
                <a:effectLst/>
                <a:latin typeface="KoPub돋움체 Medium"/>
                <a:ea typeface="KoPub돋움체 Medium"/>
              </a:rPr>
              <a:t>공사 발주처인 부산교통공사는 국토안전관리원에 현장 조사를 맡겼고</a:t>
            </a:r>
            <a:r>
              <a:rPr lang="en-US" altLang="ko-KR" sz="1400" i="0" dirty="0">
                <a:solidFill>
                  <a:schemeClr val="accent4"/>
                </a:solidFill>
                <a:effectLst/>
                <a:latin typeface="KoPub돋움체 Medium"/>
                <a:ea typeface="KoPub돋움체 Medium"/>
              </a:rPr>
              <a:t>, </a:t>
            </a:r>
            <a:r>
              <a:rPr lang="ko-KR" altLang="en-US" sz="1400" i="0" dirty="0">
                <a:solidFill>
                  <a:schemeClr val="accent4"/>
                </a:solidFill>
                <a:effectLst/>
                <a:latin typeface="KoPub돋움체 Medium"/>
                <a:ea typeface="KoPub돋움체 Medium"/>
              </a:rPr>
              <a:t>지름 </a:t>
            </a:r>
            <a:r>
              <a:rPr lang="en-US" altLang="ko-KR" sz="1400" i="0" dirty="0">
                <a:solidFill>
                  <a:schemeClr val="accent4"/>
                </a:solidFill>
                <a:effectLst/>
                <a:latin typeface="KoPub돋움체 Medium"/>
                <a:ea typeface="KoPub돋움체 Medium"/>
              </a:rPr>
              <a:t>5m </a:t>
            </a:r>
            <a:r>
              <a:rPr lang="ko-KR" altLang="en-US" sz="1400" i="0" dirty="0" err="1">
                <a:solidFill>
                  <a:schemeClr val="accent4"/>
                </a:solidFill>
                <a:effectLst/>
                <a:latin typeface="KoPub돋움체 Medium"/>
                <a:ea typeface="KoPub돋움체 Medium"/>
              </a:rPr>
              <a:t>싱크홀은</a:t>
            </a:r>
            <a:r>
              <a:rPr lang="ko-KR" altLang="en-US" sz="1400" i="0" dirty="0">
                <a:solidFill>
                  <a:schemeClr val="accent4"/>
                </a:solidFill>
                <a:effectLst/>
                <a:latin typeface="KoPub돋움체 Medium"/>
                <a:ea typeface="KoPub돋움체 Medium"/>
              </a:rPr>
              <a:t> </a:t>
            </a:r>
            <a:r>
              <a:rPr lang="ko-KR" altLang="en-US" sz="1400" i="0" dirty="0">
                <a:solidFill>
                  <a:schemeClr val="accent1"/>
                </a:solidFill>
                <a:effectLst/>
                <a:latin typeface="KoPub돋움체 Medium"/>
                <a:ea typeface="KoPub돋움체 Medium"/>
              </a:rPr>
              <a:t>오수관</a:t>
            </a:r>
            <a:r>
              <a:rPr lang="ko-KR" altLang="en-US" sz="1400" i="0" dirty="0">
                <a:solidFill>
                  <a:schemeClr val="accent4"/>
                </a:solidFill>
                <a:effectLst/>
                <a:latin typeface="KoPub돋움체 Medium"/>
                <a:ea typeface="KoPub돋움체 Medium"/>
              </a:rPr>
              <a:t>이 파열돼 발생했다고 밝힘</a:t>
            </a:r>
            <a:endParaRPr lang="en-US" altLang="ko-KR" sz="14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KoPub돋움체 Medium"/>
              <a:ea typeface="KoPub돋움체 Medi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448F4-9540-7D4D-8659-A225287DC59A}"/>
              </a:ext>
            </a:extLst>
          </p:cNvPr>
          <p:cNvSpPr txBox="1"/>
          <p:nvPr/>
        </p:nvSpPr>
        <p:spPr>
          <a:xfrm>
            <a:off x="3891945" y="4332881"/>
            <a:ext cx="12888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ko-KR" altLang="en-US" sz="1600" b="1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Bold"/>
                <a:ea typeface="KoPub돋움체 Bold"/>
              </a:rPr>
              <a:t>하수관 파열</a:t>
            </a:r>
            <a:endParaRPr lang="ko-KR" altLang="en-US" sz="1600" b="1" spc="-200" dirty="0">
              <a:latin typeface="KoPub돋움체 Bold"/>
              <a:ea typeface="KoPub돋움체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623A94-7F8E-9784-93E6-BC777485A38D}"/>
              </a:ext>
            </a:extLst>
          </p:cNvPr>
          <p:cNvSpPr txBox="1"/>
          <p:nvPr/>
        </p:nvSpPr>
        <p:spPr>
          <a:xfrm>
            <a:off x="6320413" y="4749333"/>
            <a:ext cx="1769443" cy="137935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400" i="0" dirty="0">
                <a:solidFill>
                  <a:schemeClr val="accent4"/>
                </a:solidFill>
                <a:effectLst/>
                <a:latin typeface="KoPub돋움체 Medium"/>
                <a:ea typeface="KoPub돋움체 Medium"/>
              </a:rPr>
              <a:t>공단 측은 </a:t>
            </a:r>
            <a:r>
              <a:rPr lang="ko-KR" altLang="en-US" sz="1400" i="0" dirty="0" err="1">
                <a:solidFill>
                  <a:schemeClr val="accent4"/>
                </a:solidFill>
                <a:effectLst/>
                <a:latin typeface="KoPub돋움체 Medium"/>
                <a:ea typeface="KoPub돋움체 Medium"/>
              </a:rPr>
              <a:t>싱크홀</a:t>
            </a:r>
            <a:r>
              <a:rPr lang="ko-KR" altLang="en-US" sz="1400" i="0" dirty="0">
                <a:solidFill>
                  <a:schemeClr val="accent4"/>
                </a:solidFill>
                <a:effectLst/>
                <a:latin typeface="KoPub돋움체 Medium"/>
                <a:ea typeface="KoPub돋움체 Medium"/>
              </a:rPr>
              <a:t> 안에 고인 물을 빼내고 사고 원인 파악을 실시했는데</a:t>
            </a:r>
            <a:r>
              <a:rPr lang="en-US" altLang="ko-KR" sz="1400" i="0" dirty="0">
                <a:solidFill>
                  <a:schemeClr val="accent4"/>
                </a:solidFill>
                <a:effectLst/>
                <a:latin typeface="KoPub돋움체 Medium"/>
                <a:ea typeface="KoPub돋움체 Medium"/>
              </a:rPr>
              <a:t>, </a:t>
            </a:r>
            <a:r>
              <a:rPr lang="ko-KR" altLang="en-US" sz="1400" i="0" dirty="0">
                <a:solidFill>
                  <a:schemeClr val="accent1"/>
                </a:solidFill>
                <a:effectLst/>
                <a:latin typeface="KoPub돋움체 Medium"/>
                <a:ea typeface="KoPub돋움체 Medium"/>
              </a:rPr>
              <a:t>상수도관 누수</a:t>
            </a:r>
            <a:r>
              <a:rPr lang="ko-KR" altLang="en-US" sz="1400" i="0" dirty="0">
                <a:solidFill>
                  <a:schemeClr val="accent4"/>
                </a:solidFill>
                <a:effectLst/>
                <a:latin typeface="KoPub돋움체 Medium"/>
                <a:ea typeface="KoPub돋움체 Medium"/>
              </a:rPr>
              <a:t>로 인한 </a:t>
            </a:r>
            <a:r>
              <a:rPr lang="ko-KR" altLang="en-US" sz="1400" i="0" dirty="0" err="1">
                <a:solidFill>
                  <a:schemeClr val="accent4"/>
                </a:solidFill>
                <a:effectLst/>
                <a:latin typeface="KoPub돋움체 Medium"/>
                <a:ea typeface="KoPub돋움체 Medium"/>
              </a:rPr>
              <a:t>싱크홀로</a:t>
            </a:r>
            <a:r>
              <a:rPr lang="ko-KR" altLang="en-US" sz="1400" i="0" dirty="0">
                <a:solidFill>
                  <a:schemeClr val="accent4"/>
                </a:solidFill>
                <a:effectLst/>
                <a:latin typeface="KoPub돋움체 Medium"/>
                <a:ea typeface="KoPub돋움체 Medium"/>
              </a:rPr>
              <a:t> 파악함</a:t>
            </a:r>
            <a:endParaRPr lang="en-US" altLang="ko-KR" sz="14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KoPub돋움체 Medium"/>
              <a:ea typeface="KoPub돋움체 Medium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6EF7E4-3AD0-72C2-3530-6DABBC09323E}"/>
              </a:ext>
            </a:extLst>
          </p:cNvPr>
          <p:cNvSpPr txBox="1"/>
          <p:nvPr/>
        </p:nvSpPr>
        <p:spPr>
          <a:xfrm>
            <a:off x="6301364" y="4332881"/>
            <a:ext cx="180323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ko-KR" altLang="en-US" sz="1600" b="1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Bold"/>
                <a:ea typeface="KoPub돋움체 Bold"/>
              </a:rPr>
              <a:t>상수도 누수</a:t>
            </a:r>
            <a:endParaRPr lang="ko-KR" altLang="en-US" sz="1600" b="1" spc="-200" dirty="0">
              <a:latin typeface="KoPub돋움체 Bold"/>
              <a:ea typeface="KoPub돋움체 Bold"/>
            </a:endParaRPr>
          </a:p>
        </p:txBody>
      </p:sp>
      <p:pic>
        <p:nvPicPr>
          <p:cNvPr id="35" name="그림 34" descr="텍스트, 스크린샷, 신발류, 야외이(가) 표시된 사진  자동 생성된 설명">
            <a:extLst>
              <a:ext uri="{FF2B5EF4-FFF2-40B4-BE49-F238E27FC236}">
                <a16:creationId xmlns:a16="http://schemas.microsoft.com/office/drawing/2014/main" id="{DB64428B-649D-CFBD-B42B-B935E9336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6546" y="350253"/>
            <a:ext cx="2101383" cy="3722919"/>
          </a:xfrm>
          <a:prstGeom prst="rect">
            <a:avLst/>
          </a:prstGeom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그림 37" descr="텍스트, 스크린샷, 차량, 육상 차량이(가) 표시된 사진  자동 생성된 설명">
            <a:extLst>
              <a:ext uri="{FF2B5EF4-FFF2-40B4-BE49-F238E27FC236}">
                <a16:creationId xmlns:a16="http://schemas.microsoft.com/office/drawing/2014/main" id="{FEF08F8A-9E3F-3403-8811-5C9B947D0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08399" y="346984"/>
            <a:ext cx="2258953" cy="3722919"/>
          </a:xfrm>
          <a:prstGeom prst="rect">
            <a:avLst/>
          </a:prstGeom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그림 40" descr="텍스트, 스크린샷, 야외, 지상이(가) 표시된 사진  자동 생성된 설명">
            <a:extLst>
              <a:ext uri="{FF2B5EF4-FFF2-40B4-BE49-F238E27FC236}">
                <a16:creationId xmlns:a16="http://schemas.microsoft.com/office/drawing/2014/main" id="{BE218D2A-E25E-3EF8-6A1A-22DCC69B39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32926" y="353690"/>
            <a:ext cx="2309196" cy="3716213"/>
          </a:xfrm>
          <a:prstGeom prst="rect">
            <a:avLst/>
          </a:prstGeom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31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97295C2-1360-12E7-74E2-0878C37A544E}"/>
              </a:ext>
            </a:extLst>
          </p:cNvPr>
          <p:cNvSpPr/>
          <p:nvPr/>
        </p:nvSpPr>
        <p:spPr>
          <a:xfrm>
            <a:off x="-215869" y="2308947"/>
            <a:ext cx="12605308" cy="469942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324DE38B-74F4-82B3-6F5A-AA9AD7DE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3260" y="6338595"/>
            <a:ext cx="2743200" cy="365125"/>
          </a:xfrm>
        </p:spPr>
        <p:txBody>
          <a:bodyPr/>
          <a:lstStyle/>
          <a:p>
            <a:fld id="{FC92FE11-E60C-4E08-AF26-DADA65D872E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FE8558-7A52-C4EE-4611-74D80285F45E}"/>
              </a:ext>
            </a:extLst>
          </p:cNvPr>
          <p:cNvSpPr txBox="1"/>
          <p:nvPr/>
        </p:nvSpPr>
        <p:spPr>
          <a:xfrm>
            <a:off x="1127125" y="908050"/>
            <a:ext cx="1040349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Bold"/>
                <a:ea typeface="KoPub돋움체 Bold"/>
              </a:rPr>
              <a:t>3.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Bold"/>
                <a:ea typeface="KoPub돋움체 Bold"/>
              </a:rPr>
              <a:t> 모델 제작 과정</a:t>
            </a:r>
            <a:endParaRPr lang="ko-KR" altLang="en-US" sz="1400" spc="-150" dirty="0">
              <a:solidFill>
                <a:schemeClr val="accent1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73EABE-8227-135B-C0C9-B7DBBE1C76C6}"/>
              </a:ext>
            </a:extLst>
          </p:cNvPr>
          <p:cNvCxnSpPr/>
          <p:nvPr/>
        </p:nvCxnSpPr>
        <p:spPr>
          <a:xfrm>
            <a:off x="2203025" y="1001290"/>
            <a:ext cx="6267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B28A5C-4289-F97C-E6D6-FD0DE3B13152}"/>
              </a:ext>
            </a:extLst>
          </p:cNvPr>
          <p:cNvSpPr txBox="1"/>
          <p:nvPr/>
        </p:nvSpPr>
        <p:spPr>
          <a:xfrm>
            <a:off x="1127125" y="1256030"/>
            <a:ext cx="1590179" cy="4533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3200" spc="-2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에스코어 드림 8 Heavy"/>
                <a:ea typeface="에스코어 드림 8 Heavy"/>
              </a:defRPr>
            </a:lvl1pPr>
          </a:lstStyle>
          <a:p>
            <a:pPr lvl="0">
              <a:defRPr/>
            </a:pPr>
            <a:r>
              <a:rPr lang="ko-KR" altLang="en-US" sz="2800" spc="-100" dirty="0">
                <a:latin typeface="KoPub돋움체 Bold"/>
                <a:ea typeface="KoPub돋움체 Bold"/>
              </a:rPr>
              <a:t>데이터 수집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7EB8C1-DE9E-9CF2-95A2-13D9F5C1EA45}"/>
              </a:ext>
            </a:extLst>
          </p:cNvPr>
          <p:cNvSpPr txBox="1"/>
          <p:nvPr/>
        </p:nvSpPr>
        <p:spPr>
          <a:xfrm>
            <a:off x="3627104" y="2911746"/>
            <a:ext cx="1924661" cy="11823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spc="-9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공공데이터포털을</a:t>
            </a: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 활용하여 </a:t>
            </a:r>
            <a:r>
              <a:rPr lang="en-US" altLang="ko-KR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2018</a:t>
            </a:r>
            <a:r>
              <a:rPr lang="ko-KR" altLang="en-US" sz="1200" spc="-9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년부터의</a:t>
            </a: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 </a:t>
            </a: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spc="-9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싱크홀</a:t>
            </a: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 </a:t>
            </a:r>
            <a:r>
              <a:rPr lang="ko-KR" altLang="en-US" sz="1200" spc="-9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데이터를확보</a:t>
            </a:r>
            <a:r>
              <a:rPr lang="en-US" altLang="ko-KR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.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latin typeface="KoPub돋움체 Bold"/>
              <a:ea typeface="KoPub돋움체 Bold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* 2018~2023</a:t>
            </a: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년 </a:t>
            </a:r>
            <a:r>
              <a:rPr lang="ko-KR" altLang="en-US" sz="1200" spc="-9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지반침하정보</a:t>
            </a:r>
            <a:r>
              <a:rPr lang="en-US" altLang="ko-KR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.csv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8342BC-C1CE-B1B2-8638-90E08CACE567}"/>
              </a:ext>
            </a:extLst>
          </p:cNvPr>
          <p:cNvSpPr txBox="1"/>
          <p:nvPr/>
        </p:nvSpPr>
        <p:spPr>
          <a:xfrm>
            <a:off x="3662670" y="2556030"/>
            <a:ext cx="956993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600" spc="-2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Bold"/>
                <a:ea typeface="KoPub돋움체 Bold"/>
              </a:rPr>
              <a:t>싱크홀</a:t>
            </a:r>
            <a:r>
              <a:rPr lang="ko-KR" altLang="en-US" sz="16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Bold"/>
                <a:ea typeface="KoPub돋움체 Bold"/>
              </a:rPr>
              <a:t> 데이터</a:t>
            </a:r>
            <a:endParaRPr lang="ko-KR" altLang="en-US" sz="1600" spc="-200" dirty="0">
              <a:latin typeface="KoPub돋움체 Bold"/>
              <a:ea typeface="KoPub돋움체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3A9EC3-1890-B89B-E061-C23BDB62C086}"/>
              </a:ext>
            </a:extLst>
          </p:cNvPr>
          <p:cNvSpPr txBox="1"/>
          <p:nvPr/>
        </p:nvSpPr>
        <p:spPr>
          <a:xfrm>
            <a:off x="1118136" y="2911746"/>
            <a:ext cx="1993848" cy="11823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서울시 물재생계획과에 </a:t>
            </a:r>
            <a:r>
              <a:rPr lang="ko-KR" altLang="en-US" sz="1200" spc="-9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하수관로</a:t>
            </a: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 데이터를 요청함으로써 상관관계 분석에 필요한 데이터 확보</a:t>
            </a:r>
            <a:endParaRPr lang="en-US" altLang="ko-KR" sz="12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latin typeface="KoPub돋움체 Bold"/>
              <a:ea typeface="KoPub돋움체 Bold"/>
            </a:endParaRPr>
          </a:p>
          <a:p>
            <a:pPr latinLnBrk="0">
              <a:lnSpc>
                <a:spcPct val="130000"/>
              </a:lnSpc>
              <a:defRPr/>
            </a:pPr>
            <a:endParaRPr lang="en-US" altLang="ko-KR" sz="12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latin typeface="KoPub돋움체 Bold"/>
              <a:ea typeface="KoPub돋움체 Bold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서울시 물재생계획과 자료요청공문</a:t>
            </a:r>
            <a:endParaRPr lang="en-US" altLang="ko-KR" sz="12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1A597F-EB1E-FDAD-C6D8-63D2DE4007A4}"/>
              </a:ext>
            </a:extLst>
          </p:cNvPr>
          <p:cNvSpPr txBox="1"/>
          <p:nvPr/>
        </p:nvSpPr>
        <p:spPr>
          <a:xfrm>
            <a:off x="1080110" y="2556031"/>
            <a:ext cx="127167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ko-KR" altLang="en-US" sz="1600" spc="-2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Bold"/>
                <a:ea typeface="KoPub돋움체 Bold"/>
              </a:rPr>
              <a:t>하수관로</a:t>
            </a:r>
            <a:r>
              <a:rPr lang="ko-KR" altLang="en-US" sz="16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Bold"/>
                <a:ea typeface="KoPub돋움체 Bold"/>
              </a:rPr>
              <a:t> 데이터</a:t>
            </a:r>
            <a:endParaRPr lang="ko-KR" altLang="en-US" sz="1600" spc="-200" dirty="0">
              <a:latin typeface="KoPub돋움체 Bold"/>
              <a:ea typeface="KoPub돋움체 Bold"/>
            </a:endParaRPr>
          </a:p>
        </p:txBody>
      </p:sp>
      <p:pic>
        <p:nvPicPr>
          <p:cNvPr id="26" name="그래픽 30" descr="채팅 단색으로 채워진">
            <a:extLst>
              <a:ext uri="{FF2B5EF4-FFF2-40B4-BE49-F238E27FC236}">
                <a16:creationId xmlns:a16="http://schemas.microsoft.com/office/drawing/2014/main" id="{A63A338D-0F70-A8B6-D694-09127A524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9025" y="2446537"/>
            <a:ext cx="465209" cy="465209"/>
          </a:xfrm>
          <a:prstGeom prst="rect">
            <a:avLst/>
          </a:prstGeom>
        </p:spPr>
      </p:pic>
      <p:pic>
        <p:nvPicPr>
          <p:cNvPr id="27" name="그래픽 32">
            <a:extLst>
              <a:ext uri="{FF2B5EF4-FFF2-40B4-BE49-F238E27FC236}">
                <a16:creationId xmlns:a16="http://schemas.microsoft.com/office/drawing/2014/main" id="{8C8746E8-D165-506E-8E76-E4FF355E82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46616" y="2451681"/>
            <a:ext cx="465209" cy="46520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A54C48-7A3A-2EFF-4D5F-F749A8E920CF}"/>
              </a:ext>
            </a:extLst>
          </p:cNvPr>
          <p:cNvSpPr txBox="1"/>
          <p:nvPr/>
        </p:nvSpPr>
        <p:spPr>
          <a:xfrm>
            <a:off x="1104919" y="4203551"/>
            <a:ext cx="1993848" cy="21425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하수관망도  </a:t>
            </a:r>
            <a:endParaRPr lang="en-US" altLang="ko-KR" sz="12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latin typeface="KoPub돋움체 Bold"/>
              <a:ea typeface="KoPub돋움체 Bold"/>
            </a:endParaRPr>
          </a:p>
          <a:p>
            <a:pPr marL="228600" indent="-228600" latinLnBrk="0">
              <a:lnSpc>
                <a:spcPct val="130000"/>
              </a:lnSpc>
              <a:buAutoNum type="arabicPeriod"/>
              <a:defRPr/>
            </a:pPr>
            <a:r>
              <a:rPr lang="ko-KR" altLang="en-US" sz="1200" spc="-9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하수관로</a:t>
            </a: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 설치연도 </a:t>
            </a:r>
            <a:endParaRPr lang="en-US" altLang="ko-KR" sz="12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latin typeface="KoPub돋움체 Bold"/>
              <a:ea typeface="KoPub돋움체 Bold"/>
            </a:endParaRPr>
          </a:p>
          <a:p>
            <a:pPr marL="228600" indent="-228600" latinLnBrk="0">
              <a:lnSpc>
                <a:spcPct val="130000"/>
              </a:lnSpc>
              <a:buAutoNum type="arabicPeriod"/>
              <a:defRPr/>
            </a:pPr>
            <a:r>
              <a:rPr lang="ko-KR" altLang="en-US" sz="1200" spc="-9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하수관로</a:t>
            </a: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 길이 </a:t>
            </a:r>
            <a:endParaRPr lang="en-US" altLang="ko-KR" sz="12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latin typeface="KoPub돋움체 Bold"/>
              <a:ea typeface="KoPub돋움체 Bold"/>
            </a:endParaRPr>
          </a:p>
          <a:p>
            <a:pPr marL="228600" indent="-228600" latinLnBrk="0">
              <a:lnSpc>
                <a:spcPct val="130000"/>
              </a:lnSpc>
              <a:buAutoNum type="arabicPeriod"/>
              <a:defRPr/>
            </a:pPr>
            <a:r>
              <a:rPr lang="ko-KR" altLang="en-US" sz="1200" spc="-9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하수관로</a:t>
            </a: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 재질</a:t>
            </a:r>
            <a:r>
              <a:rPr lang="en-US" altLang="ko-KR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(</a:t>
            </a: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종류</a:t>
            </a:r>
            <a:r>
              <a:rPr lang="en-US" altLang="ko-KR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)</a:t>
            </a:r>
          </a:p>
          <a:p>
            <a:pPr marL="228600" indent="-228600" latinLnBrk="0">
              <a:lnSpc>
                <a:spcPct val="130000"/>
              </a:lnSpc>
              <a:buAutoNum type="arabicPeriod"/>
              <a:defRPr/>
            </a:pPr>
            <a:r>
              <a:rPr lang="ko-KR" altLang="en-US" sz="1200" spc="-9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하수관로</a:t>
            </a: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 상세 위치 및 경로</a:t>
            </a:r>
            <a:endParaRPr lang="en-US" altLang="ko-KR" sz="12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latin typeface="KoPub돋움체 Bold"/>
              <a:ea typeface="KoPub돋움체 Bold"/>
            </a:endParaRPr>
          </a:p>
          <a:p>
            <a:pPr marL="228600" indent="-228600" latinLnBrk="0">
              <a:lnSpc>
                <a:spcPct val="130000"/>
              </a:lnSpc>
              <a:buAutoNum type="arabicPeriod"/>
              <a:defRPr/>
            </a:pPr>
            <a:r>
              <a:rPr lang="ko-KR" altLang="en-US" sz="1200" spc="-9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관종</a:t>
            </a:r>
            <a:endParaRPr lang="en-US" altLang="ko-KR" sz="12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latin typeface="KoPub돋움체 Bold"/>
              <a:ea typeface="KoPub돋움체 Bold"/>
            </a:endParaRPr>
          </a:p>
          <a:p>
            <a:pPr marL="228600" indent="-228600" latinLnBrk="0">
              <a:lnSpc>
                <a:spcPct val="130000"/>
              </a:lnSpc>
              <a:buAutoNum type="arabicPeriod"/>
              <a:defRPr/>
            </a:pPr>
            <a:r>
              <a:rPr lang="ko-KR" altLang="en-US" sz="1200" spc="-9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관경</a:t>
            </a:r>
            <a:endParaRPr lang="en-US" altLang="ko-KR" sz="12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latin typeface="KoPub돋움체 Bold"/>
              <a:ea typeface="KoPub돋움체 Bold"/>
            </a:endParaRPr>
          </a:p>
          <a:p>
            <a:pPr marL="228600" indent="-228600" latinLnBrk="0">
              <a:lnSpc>
                <a:spcPct val="130000"/>
              </a:lnSpc>
              <a:buAutoNum type="arabicPeriod"/>
              <a:defRPr/>
            </a:pP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매설연도</a:t>
            </a:r>
            <a:endParaRPr lang="en-US" altLang="ko-KR" sz="12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latin typeface="KoPub돋움체 Bold"/>
              <a:ea typeface="KoPub돋움체 Bold"/>
            </a:endParaRPr>
          </a:p>
          <a:p>
            <a:pPr marL="228600" indent="-228600" latinLnBrk="0">
              <a:lnSpc>
                <a:spcPct val="130000"/>
              </a:lnSpc>
              <a:buAutoNum type="arabicPeriod"/>
              <a:defRPr/>
            </a:pP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배수형태</a:t>
            </a:r>
            <a:endParaRPr lang="en-US" altLang="ko-KR" sz="12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3BA439-613F-1899-1E14-C634298E68D3}"/>
              </a:ext>
            </a:extLst>
          </p:cNvPr>
          <p:cNvSpPr txBox="1"/>
          <p:nvPr/>
        </p:nvSpPr>
        <p:spPr>
          <a:xfrm>
            <a:off x="5737254" y="2911746"/>
            <a:ext cx="1993848" cy="22204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 </a:t>
            </a: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통계청  </a:t>
            </a:r>
            <a:r>
              <a:rPr lang="en-US" altLang="ko-KR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e-</a:t>
            </a: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나라지표</a:t>
            </a:r>
            <a:endParaRPr lang="en-US" altLang="ko-KR" sz="12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0430E5-BBB2-1675-B1D5-8213EAB22DED}"/>
              </a:ext>
            </a:extLst>
          </p:cNvPr>
          <p:cNvSpPr txBox="1"/>
          <p:nvPr/>
        </p:nvSpPr>
        <p:spPr>
          <a:xfrm>
            <a:off x="5737254" y="2556031"/>
            <a:ext cx="803105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600" spc="-2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Bold"/>
                <a:ea typeface="KoPub돋움체 Bold"/>
              </a:rPr>
              <a:t>인구 데이터</a:t>
            </a:r>
            <a:endParaRPr lang="ko-KR" altLang="en-US" sz="1600" spc="-200" dirty="0">
              <a:latin typeface="KoPub돋움체 Bold"/>
              <a:ea typeface="KoPub돋움체 Bold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0407BCE-ACD5-E6CB-661A-394FF9278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1435" y="1826899"/>
            <a:ext cx="5943600" cy="4457700"/>
          </a:xfrm>
          <a:prstGeom prst="rect">
            <a:avLst/>
          </a:prstGeom>
        </p:spPr>
      </p:pic>
      <p:sp>
        <p:nvSpPr>
          <p:cNvPr id="32" name="Round Same Side Corner Rectangle 8">
            <a:extLst>
              <a:ext uri="{FF2B5EF4-FFF2-40B4-BE49-F238E27FC236}">
                <a16:creationId xmlns:a16="http://schemas.microsoft.com/office/drawing/2014/main" id="{010D2F1B-D848-7EC8-FD6A-91105AE3CAF9}"/>
              </a:ext>
            </a:extLst>
          </p:cNvPr>
          <p:cNvSpPr/>
          <p:nvPr/>
        </p:nvSpPr>
        <p:spPr>
          <a:xfrm>
            <a:off x="6725584" y="2556030"/>
            <a:ext cx="241746" cy="246221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rgbClr val="DED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DEDEF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478A4-E014-69D6-D16F-5D547352EA3B}"/>
              </a:ext>
            </a:extLst>
          </p:cNvPr>
          <p:cNvSpPr txBox="1"/>
          <p:nvPr/>
        </p:nvSpPr>
        <p:spPr>
          <a:xfrm>
            <a:off x="5737254" y="3833701"/>
            <a:ext cx="1993848" cy="22204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*</a:t>
            </a:r>
            <a:r>
              <a:rPr lang="ko-KR" altLang="en-US" sz="12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KoPub돋움체 Bold"/>
                <a:ea typeface="KoPub돋움체 Bold"/>
              </a:rPr>
              <a:t>지역별 인구 밀도</a:t>
            </a:r>
            <a:endParaRPr lang="en-US" altLang="ko-KR" sz="12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latin typeface="KoPub돋움체 Bold"/>
              <a:ea typeface="KoPub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1778715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D298F-C3EA-AB31-F6D1-6348B855C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557B0DD-405D-5C30-99E0-F439593F57FC}"/>
              </a:ext>
            </a:extLst>
          </p:cNvPr>
          <p:cNvGrpSpPr/>
          <p:nvPr/>
        </p:nvGrpSpPr>
        <p:grpSpPr>
          <a:xfrm>
            <a:off x="8269560" y="4146364"/>
            <a:ext cx="2174274" cy="1944810"/>
            <a:chOff x="4067944" y="1729492"/>
            <a:chExt cx="2842730" cy="2542719"/>
          </a:xfrm>
        </p:grpSpPr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8FB5B2C9-1910-6E1C-2C8D-AB1E79B628CB}"/>
                </a:ext>
              </a:extLst>
            </p:cNvPr>
            <p:cNvSpPr/>
            <p:nvPr/>
          </p:nvSpPr>
          <p:spPr>
            <a:xfrm>
              <a:off x="5107486" y="3171601"/>
              <a:ext cx="431538" cy="1100610"/>
            </a:xfrm>
            <a:custGeom>
              <a:avLst/>
              <a:gdLst/>
              <a:ahLst/>
              <a:cxnLst/>
              <a:rect l="l" t="t" r="r" b="b"/>
              <a:pathLst>
                <a:path w="431538" h="1100610">
                  <a:moveTo>
                    <a:pt x="325049" y="0"/>
                  </a:moveTo>
                  <a:lnTo>
                    <a:pt x="405629" y="0"/>
                  </a:lnTo>
                  <a:lnTo>
                    <a:pt x="405629" y="679366"/>
                  </a:lnTo>
                  <a:lnTo>
                    <a:pt x="431538" y="679366"/>
                  </a:lnTo>
                  <a:lnTo>
                    <a:pt x="431538" y="889989"/>
                  </a:lnTo>
                  <a:cubicBezTo>
                    <a:pt x="431538" y="1005117"/>
                    <a:pt x="337216" y="1098914"/>
                    <a:pt x="219759" y="1100588"/>
                  </a:cubicBezTo>
                  <a:cubicBezTo>
                    <a:pt x="102679" y="1102258"/>
                    <a:pt x="5861" y="1011778"/>
                    <a:pt x="1966" y="897219"/>
                  </a:cubicBezTo>
                  <a:lnTo>
                    <a:pt x="1729" y="897219"/>
                  </a:lnTo>
                  <a:cubicBezTo>
                    <a:pt x="-2692" y="853532"/>
                    <a:pt x="-4534" y="768627"/>
                    <a:pt x="73482" y="766158"/>
                  </a:cubicBezTo>
                  <a:cubicBezTo>
                    <a:pt x="142235" y="769050"/>
                    <a:pt x="130008" y="846117"/>
                    <a:pt x="136029" y="892828"/>
                  </a:cubicBezTo>
                  <a:cubicBezTo>
                    <a:pt x="137491" y="935825"/>
                    <a:pt x="173850" y="969763"/>
                    <a:pt x="217808" y="969137"/>
                  </a:cubicBezTo>
                  <a:cubicBezTo>
                    <a:pt x="261951" y="968508"/>
                    <a:pt x="297399" y="933257"/>
                    <a:pt x="297399" y="889989"/>
                  </a:cubicBezTo>
                  <a:lnTo>
                    <a:pt x="297238" y="889989"/>
                  </a:lnTo>
                  <a:lnTo>
                    <a:pt x="297238" y="679366"/>
                  </a:lnTo>
                  <a:lnTo>
                    <a:pt x="325049" y="6793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9" name="Isosceles Triangle 2">
              <a:extLst>
                <a:ext uri="{FF2B5EF4-FFF2-40B4-BE49-F238E27FC236}">
                  <a16:creationId xmlns:a16="http://schemas.microsoft.com/office/drawing/2014/main" id="{A10255D3-8A77-1435-D300-95C1EC8265B9}"/>
                </a:ext>
              </a:extLst>
            </p:cNvPr>
            <p:cNvSpPr>
              <a:spLocks/>
            </p:cNvSpPr>
            <p:nvPr/>
          </p:nvSpPr>
          <p:spPr>
            <a:xfrm>
              <a:off x="4067944" y="2049924"/>
              <a:ext cx="1404689" cy="1113152"/>
            </a:xfrm>
            <a:custGeom>
              <a:avLst/>
              <a:gdLst/>
              <a:ahLst/>
              <a:cxnLst/>
              <a:rect l="l" t="t" r="r" b="b"/>
              <a:pathLst>
                <a:path w="1404688" h="1506961">
                  <a:moveTo>
                    <a:pt x="1404688" y="4810"/>
                  </a:moveTo>
                  <a:lnTo>
                    <a:pt x="1404665" y="16978"/>
                  </a:lnTo>
                  <a:cubicBezTo>
                    <a:pt x="1397224" y="21106"/>
                    <a:pt x="1389769" y="25489"/>
                    <a:pt x="1382721" y="30791"/>
                  </a:cubicBezTo>
                  <a:cubicBezTo>
                    <a:pt x="1389889" y="22136"/>
                    <a:pt x="1397249" y="13509"/>
                    <a:pt x="1404688" y="4810"/>
                  </a:cubicBezTo>
                  <a:close/>
                  <a:moveTo>
                    <a:pt x="1344394" y="0"/>
                  </a:moveTo>
                  <a:cubicBezTo>
                    <a:pt x="904952" y="512743"/>
                    <a:pt x="708468" y="715213"/>
                    <a:pt x="671501" y="1506961"/>
                  </a:cubicBezTo>
                  <a:cubicBezTo>
                    <a:pt x="492616" y="1354936"/>
                    <a:pt x="277608" y="1339482"/>
                    <a:pt x="0" y="1506961"/>
                  </a:cubicBezTo>
                  <a:cubicBezTo>
                    <a:pt x="108644" y="686351"/>
                    <a:pt x="622220" y="192851"/>
                    <a:pt x="1344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0" name="Isosceles Triangle 2">
              <a:extLst>
                <a:ext uri="{FF2B5EF4-FFF2-40B4-BE49-F238E27FC236}">
                  <a16:creationId xmlns:a16="http://schemas.microsoft.com/office/drawing/2014/main" id="{838650F0-3DA7-3AD6-D37E-5D784D1B8D5A}"/>
                </a:ext>
              </a:extLst>
            </p:cNvPr>
            <p:cNvSpPr>
              <a:spLocks/>
            </p:cNvSpPr>
            <p:nvPr/>
          </p:nvSpPr>
          <p:spPr>
            <a:xfrm>
              <a:off x="4770288" y="2066903"/>
              <a:ext cx="674396" cy="1100611"/>
            </a:xfrm>
            <a:custGeom>
              <a:avLst/>
              <a:gdLst/>
              <a:ahLst/>
              <a:cxnLst/>
              <a:rect l="l" t="t" r="r" b="b"/>
              <a:pathLst>
                <a:path w="674396" h="1489982">
                  <a:moveTo>
                    <a:pt x="674396" y="0"/>
                  </a:moveTo>
                  <a:cubicBezTo>
                    <a:pt x="673430" y="495135"/>
                    <a:pt x="672466" y="994925"/>
                    <a:pt x="671501" y="1489982"/>
                  </a:cubicBezTo>
                  <a:cubicBezTo>
                    <a:pt x="461701" y="1371449"/>
                    <a:pt x="298216" y="1335384"/>
                    <a:pt x="0" y="1489982"/>
                  </a:cubicBezTo>
                  <a:cubicBezTo>
                    <a:pt x="47361" y="819485"/>
                    <a:pt x="192229" y="554557"/>
                    <a:pt x="652452" y="13813"/>
                  </a:cubicBezTo>
                  <a:cubicBezTo>
                    <a:pt x="659500" y="8511"/>
                    <a:pt x="666955" y="4128"/>
                    <a:pt x="674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1" name="Isosceles Triangle 2">
              <a:extLst>
                <a:ext uri="{FF2B5EF4-FFF2-40B4-BE49-F238E27FC236}">
                  <a16:creationId xmlns:a16="http://schemas.microsoft.com/office/drawing/2014/main" id="{BE4B126C-DD7D-BEB4-98AB-A25FF2127C78}"/>
                </a:ext>
              </a:extLst>
            </p:cNvPr>
            <p:cNvSpPr>
              <a:spLocks/>
            </p:cNvSpPr>
            <p:nvPr/>
          </p:nvSpPr>
          <p:spPr>
            <a:xfrm flipH="1">
              <a:off x="5505985" y="2049924"/>
              <a:ext cx="1404689" cy="1113152"/>
            </a:xfrm>
            <a:custGeom>
              <a:avLst/>
              <a:gdLst/>
              <a:ahLst/>
              <a:cxnLst/>
              <a:rect l="l" t="t" r="r" b="b"/>
              <a:pathLst>
                <a:path w="1404688" h="1506961">
                  <a:moveTo>
                    <a:pt x="1404688" y="4810"/>
                  </a:moveTo>
                  <a:lnTo>
                    <a:pt x="1404665" y="16978"/>
                  </a:lnTo>
                  <a:cubicBezTo>
                    <a:pt x="1397224" y="21106"/>
                    <a:pt x="1389769" y="25489"/>
                    <a:pt x="1382721" y="30791"/>
                  </a:cubicBezTo>
                  <a:cubicBezTo>
                    <a:pt x="1389889" y="22136"/>
                    <a:pt x="1397249" y="13509"/>
                    <a:pt x="1404688" y="4810"/>
                  </a:cubicBezTo>
                  <a:close/>
                  <a:moveTo>
                    <a:pt x="1344394" y="0"/>
                  </a:moveTo>
                  <a:cubicBezTo>
                    <a:pt x="904952" y="512743"/>
                    <a:pt x="708468" y="715213"/>
                    <a:pt x="671501" y="1506961"/>
                  </a:cubicBezTo>
                  <a:cubicBezTo>
                    <a:pt x="492616" y="1354936"/>
                    <a:pt x="277608" y="1339482"/>
                    <a:pt x="0" y="1506961"/>
                  </a:cubicBezTo>
                  <a:cubicBezTo>
                    <a:pt x="108644" y="686351"/>
                    <a:pt x="622220" y="192851"/>
                    <a:pt x="1344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Isosceles Triangle 2">
              <a:extLst>
                <a:ext uri="{FF2B5EF4-FFF2-40B4-BE49-F238E27FC236}">
                  <a16:creationId xmlns:a16="http://schemas.microsoft.com/office/drawing/2014/main" id="{C0EF8658-E9BE-02F3-46F0-6D71D26BF6D6}"/>
                </a:ext>
              </a:extLst>
            </p:cNvPr>
            <p:cNvSpPr>
              <a:spLocks/>
            </p:cNvSpPr>
            <p:nvPr/>
          </p:nvSpPr>
          <p:spPr>
            <a:xfrm flipH="1">
              <a:off x="5489308" y="2066903"/>
              <a:ext cx="674396" cy="1100611"/>
            </a:xfrm>
            <a:custGeom>
              <a:avLst/>
              <a:gdLst/>
              <a:ahLst/>
              <a:cxnLst/>
              <a:rect l="l" t="t" r="r" b="b"/>
              <a:pathLst>
                <a:path w="674396" h="1489982">
                  <a:moveTo>
                    <a:pt x="674396" y="0"/>
                  </a:moveTo>
                  <a:cubicBezTo>
                    <a:pt x="673430" y="495135"/>
                    <a:pt x="672466" y="994925"/>
                    <a:pt x="671501" y="1489982"/>
                  </a:cubicBezTo>
                  <a:cubicBezTo>
                    <a:pt x="461701" y="1371449"/>
                    <a:pt x="298216" y="1335384"/>
                    <a:pt x="0" y="1489982"/>
                  </a:cubicBezTo>
                  <a:cubicBezTo>
                    <a:pt x="47361" y="819485"/>
                    <a:pt x="192229" y="554557"/>
                    <a:pt x="652452" y="13813"/>
                  </a:cubicBezTo>
                  <a:cubicBezTo>
                    <a:pt x="659500" y="8511"/>
                    <a:pt x="666955" y="4128"/>
                    <a:pt x="674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819A2542-F490-92FE-7C0B-CD76466E4993}"/>
                </a:ext>
              </a:extLst>
            </p:cNvPr>
            <p:cNvSpPr/>
            <p:nvPr/>
          </p:nvSpPr>
          <p:spPr>
            <a:xfrm>
              <a:off x="5417961" y="1729492"/>
              <a:ext cx="114963" cy="305802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34" name="Rectangle 23">
            <a:extLst>
              <a:ext uri="{FF2B5EF4-FFF2-40B4-BE49-F238E27FC236}">
                <a16:creationId xmlns:a16="http://schemas.microsoft.com/office/drawing/2014/main" id="{F173EEF9-032F-B41D-6301-8E25AACCC438}"/>
              </a:ext>
            </a:extLst>
          </p:cNvPr>
          <p:cNvSpPr/>
          <p:nvPr/>
        </p:nvSpPr>
        <p:spPr>
          <a:xfrm>
            <a:off x="8368808" y="1743069"/>
            <a:ext cx="1975782" cy="1035989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35" name="그룹 30">
            <a:extLst>
              <a:ext uri="{FF2B5EF4-FFF2-40B4-BE49-F238E27FC236}">
                <a16:creationId xmlns:a16="http://schemas.microsoft.com/office/drawing/2014/main" id="{1B8665A7-0301-ED6F-43E2-7FD51A5D2F4C}"/>
              </a:ext>
            </a:extLst>
          </p:cNvPr>
          <p:cNvGrpSpPr/>
          <p:nvPr/>
        </p:nvGrpSpPr>
        <p:grpSpPr>
          <a:xfrm>
            <a:off x="8754806" y="2841088"/>
            <a:ext cx="1236301" cy="550263"/>
            <a:chOff x="8722368" y="2593258"/>
            <a:chExt cx="1236301" cy="550263"/>
          </a:xfrm>
          <a:solidFill>
            <a:schemeClr val="accent1"/>
          </a:solidFill>
        </p:grpSpPr>
        <p:sp>
          <p:nvSpPr>
            <p:cNvPr id="60" name="Teardrop 59">
              <a:extLst>
                <a:ext uri="{FF2B5EF4-FFF2-40B4-BE49-F238E27FC236}">
                  <a16:creationId xmlns:a16="http://schemas.microsoft.com/office/drawing/2014/main" id="{B6B9BBEA-77F4-1F80-9228-2723CA4DB24A}"/>
                </a:ext>
              </a:extLst>
            </p:cNvPr>
            <p:cNvSpPr/>
            <p:nvPr/>
          </p:nvSpPr>
          <p:spPr>
            <a:xfrm rot="18900000">
              <a:off x="9224077" y="2920068"/>
              <a:ext cx="223453" cy="223453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1" name="Teardrop 60">
              <a:extLst>
                <a:ext uri="{FF2B5EF4-FFF2-40B4-BE49-F238E27FC236}">
                  <a16:creationId xmlns:a16="http://schemas.microsoft.com/office/drawing/2014/main" id="{8248E161-AD06-56BD-8C79-D47B20D7A40F}"/>
                </a:ext>
              </a:extLst>
            </p:cNvPr>
            <p:cNvSpPr/>
            <p:nvPr/>
          </p:nvSpPr>
          <p:spPr>
            <a:xfrm rot="18900000">
              <a:off x="9542558" y="2702938"/>
              <a:ext cx="150788" cy="150788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2" name="Teardrop 61">
              <a:extLst>
                <a:ext uri="{FF2B5EF4-FFF2-40B4-BE49-F238E27FC236}">
                  <a16:creationId xmlns:a16="http://schemas.microsoft.com/office/drawing/2014/main" id="{A6B60768-B823-C30B-82B2-50CD0637AD39}"/>
                </a:ext>
              </a:extLst>
            </p:cNvPr>
            <p:cNvSpPr/>
            <p:nvPr/>
          </p:nvSpPr>
          <p:spPr>
            <a:xfrm rot="18900000">
              <a:off x="8920981" y="2660700"/>
              <a:ext cx="223453" cy="223453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3" name="Teardrop 62">
              <a:extLst>
                <a:ext uri="{FF2B5EF4-FFF2-40B4-BE49-F238E27FC236}">
                  <a16:creationId xmlns:a16="http://schemas.microsoft.com/office/drawing/2014/main" id="{58F7D20E-2578-35DE-B8D6-E3B59676B73E}"/>
                </a:ext>
              </a:extLst>
            </p:cNvPr>
            <p:cNvSpPr/>
            <p:nvPr/>
          </p:nvSpPr>
          <p:spPr>
            <a:xfrm rot="18900000">
              <a:off x="9337577" y="2607569"/>
              <a:ext cx="150788" cy="150788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4" name="Teardrop 63">
              <a:extLst>
                <a:ext uri="{FF2B5EF4-FFF2-40B4-BE49-F238E27FC236}">
                  <a16:creationId xmlns:a16="http://schemas.microsoft.com/office/drawing/2014/main" id="{73159282-39FC-D7E1-BB25-0B100A0E8F36}"/>
                </a:ext>
              </a:extLst>
            </p:cNvPr>
            <p:cNvSpPr/>
            <p:nvPr/>
          </p:nvSpPr>
          <p:spPr>
            <a:xfrm rot="18900000">
              <a:off x="9789746" y="2593258"/>
              <a:ext cx="168923" cy="168923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65" name="Teardrop 64">
              <a:extLst>
                <a:ext uri="{FF2B5EF4-FFF2-40B4-BE49-F238E27FC236}">
                  <a16:creationId xmlns:a16="http://schemas.microsoft.com/office/drawing/2014/main" id="{104F87E0-2448-A9C5-5E0C-40FB2F63B307}"/>
                </a:ext>
              </a:extLst>
            </p:cNvPr>
            <p:cNvSpPr/>
            <p:nvPr/>
          </p:nvSpPr>
          <p:spPr>
            <a:xfrm rot="18900000">
              <a:off x="8722368" y="2599875"/>
              <a:ext cx="150788" cy="150788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7216A91-4B62-9B45-8073-74C54AE88A3A}"/>
              </a:ext>
            </a:extLst>
          </p:cNvPr>
          <p:cNvGrpSpPr/>
          <p:nvPr/>
        </p:nvGrpSpPr>
        <p:grpSpPr>
          <a:xfrm>
            <a:off x="8464842" y="3592292"/>
            <a:ext cx="751653" cy="751653"/>
            <a:chOff x="5481709" y="2625984"/>
            <a:chExt cx="551606" cy="551606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6BA7FCBF-4126-4E7A-BEAF-C3CFCBEF37E3}"/>
                </a:ext>
              </a:extLst>
            </p:cNvPr>
            <p:cNvSpPr/>
            <p:nvPr/>
          </p:nvSpPr>
          <p:spPr>
            <a:xfrm rot="18900000">
              <a:off x="5481709" y="2625984"/>
              <a:ext cx="551606" cy="551606"/>
            </a:xfrm>
            <a:prstGeom prst="teardrop">
              <a:avLst>
                <a:gd name="adj" fmla="val 17689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83A7B88-88E8-55C6-F8C5-33FD331BA46E}"/>
                </a:ext>
              </a:extLst>
            </p:cNvPr>
            <p:cNvSpPr/>
            <p:nvPr/>
          </p:nvSpPr>
          <p:spPr>
            <a:xfrm>
              <a:off x="5536478" y="2676917"/>
              <a:ext cx="442068" cy="4420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B812E7A-2A15-4F20-902E-495D64462EEB}"/>
              </a:ext>
            </a:extLst>
          </p:cNvPr>
          <p:cNvGrpSpPr/>
          <p:nvPr/>
        </p:nvGrpSpPr>
        <p:grpSpPr>
          <a:xfrm>
            <a:off x="9478034" y="3592292"/>
            <a:ext cx="751653" cy="751653"/>
            <a:chOff x="5481709" y="2625984"/>
            <a:chExt cx="551606" cy="551606"/>
          </a:xfrm>
        </p:grpSpPr>
        <p:sp>
          <p:nvSpPr>
            <p:cNvPr id="70" name="Teardrop 69">
              <a:extLst>
                <a:ext uri="{FF2B5EF4-FFF2-40B4-BE49-F238E27FC236}">
                  <a16:creationId xmlns:a16="http://schemas.microsoft.com/office/drawing/2014/main" id="{9EDC9ACC-70EC-7C34-B4B3-E671D20ADF14}"/>
                </a:ext>
              </a:extLst>
            </p:cNvPr>
            <p:cNvSpPr/>
            <p:nvPr/>
          </p:nvSpPr>
          <p:spPr>
            <a:xfrm rot="18900000">
              <a:off x="5481709" y="2625984"/>
              <a:ext cx="551606" cy="551606"/>
            </a:xfrm>
            <a:prstGeom prst="teardrop">
              <a:avLst>
                <a:gd name="adj" fmla="val 17689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EA25CC3-F396-AE8D-AEB5-06DBA0DAD929}"/>
                </a:ext>
              </a:extLst>
            </p:cNvPr>
            <p:cNvSpPr/>
            <p:nvPr/>
          </p:nvSpPr>
          <p:spPr>
            <a:xfrm>
              <a:off x="5536478" y="2676917"/>
              <a:ext cx="442068" cy="4420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C45DBA3-B217-8C71-9B99-5CC39CF2B84C}"/>
              </a:ext>
            </a:extLst>
          </p:cNvPr>
          <p:cNvGrpSpPr/>
          <p:nvPr/>
        </p:nvGrpSpPr>
        <p:grpSpPr>
          <a:xfrm>
            <a:off x="10491225" y="4183304"/>
            <a:ext cx="751653" cy="751653"/>
            <a:chOff x="5481709" y="2625984"/>
            <a:chExt cx="551606" cy="551606"/>
          </a:xfrm>
          <a:solidFill>
            <a:schemeClr val="bg1"/>
          </a:solidFill>
        </p:grpSpPr>
        <p:sp>
          <p:nvSpPr>
            <p:cNvPr id="73" name="Teardrop 72">
              <a:extLst>
                <a:ext uri="{FF2B5EF4-FFF2-40B4-BE49-F238E27FC236}">
                  <a16:creationId xmlns:a16="http://schemas.microsoft.com/office/drawing/2014/main" id="{2947501F-CA52-0787-654B-193254992ED3}"/>
                </a:ext>
              </a:extLst>
            </p:cNvPr>
            <p:cNvSpPr/>
            <p:nvPr/>
          </p:nvSpPr>
          <p:spPr>
            <a:xfrm rot="18900000">
              <a:off x="5481709" y="2625984"/>
              <a:ext cx="551606" cy="551606"/>
            </a:xfrm>
            <a:prstGeom prst="teardrop">
              <a:avLst>
                <a:gd name="adj" fmla="val 17689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FBEADBF-866D-AEB0-0249-BB88FC3D500C}"/>
                </a:ext>
              </a:extLst>
            </p:cNvPr>
            <p:cNvSpPr/>
            <p:nvPr/>
          </p:nvSpPr>
          <p:spPr>
            <a:xfrm>
              <a:off x="5536478" y="2676917"/>
              <a:ext cx="442068" cy="442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5718C9C-F12C-5401-31D9-423F96A485D1}"/>
              </a:ext>
            </a:extLst>
          </p:cNvPr>
          <p:cNvGrpSpPr/>
          <p:nvPr/>
        </p:nvGrpSpPr>
        <p:grpSpPr>
          <a:xfrm>
            <a:off x="7451650" y="4197278"/>
            <a:ext cx="751653" cy="751653"/>
            <a:chOff x="5481709" y="2625984"/>
            <a:chExt cx="551606" cy="551606"/>
          </a:xfrm>
          <a:solidFill>
            <a:schemeClr val="bg1"/>
          </a:solidFill>
        </p:grpSpPr>
        <p:sp>
          <p:nvSpPr>
            <p:cNvPr id="76" name="Teardrop 75">
              <a:extLst>
                <a:ext uri="{FF2B5EF4-FFF2-40B4-BE49-F238E27FC236}">
                  <a16:creationId xmlns:a16="http://schemas.microsoft.com/office/drawing/2014/main" id="{0385A8CD-F704-A56E-F220-34FA84B19720}"/>
                </a:ext>
              </a:extLst>
            </p:cNvPr>
            <p:cNvSpPr/>
            <p:nvPr/>
          </p:nvSpPr>
          <p:spPr>
            <a:xfrm rot="18900000">
              <a:off x="5481709" y="2625984"/>
              <a:ext cx="551606" cy="551606"/>
            </a:xfrm>
            <a:prstGeom prst="teardrop">
              <a:avLst>
                <a:gd name="adj" fmla="val 17689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B8CC5C3-D973-6B2C-CD67-E831E17AA8BE}"/>
                </a:ext>
              </a:extLst>
            </p:cNvPr>
            <p:cNvSpPr/>
            <p:nvPr/>
          </p:nvSpPr>
          <p:spPr>
            <a:xfrm>
              <a:off x="5536478" y="2676917"/>
              <a:ext cx="442068" cy="442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78" name="그룹 29">
            <a:extLst>
              <a:ext uri="{FF2B5EF4-FFF2-40B4-BE49-F238E27FC236}">
                <a16:creationId xmlns:a16="http://schemas.microsoft.com/office/drawing/2014/main" id="{9BBF722F-D176-BC1C-0E59-43A8C1FB6022}"/>
              </a:ext>
            </a:extLst>
          </p:cNvPr>
          <p:cNvGrpSpPr/>
          <p:nvPr/>
        </p:nvGrpSpPr>
        <p:grpSpPr>
          <a:xfrm>
            <a:off x="892776" y="1772822"/>
            <a:ext cx="6377127" cy="1360405"/>
            <a:chOff x="539552" y="1772816"/>
            <a:chExt cx="5184576" cy="1360405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6FC0719-B383-C6C3-ED39-E60CB90B26B2}"/>
                </a:ext>
              </a:extLst>
            </p:cNvPr>
            <p:cNvSpPr txBox="1"/>
            <p:nvPr/>
          </p:nvSpPr>
          <p:spPr>
            <a:xfrm>
              <a:off x="539552" y="2117558"/>
              <a:ext cx="518457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하수관로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데이터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싱크홀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데이터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인구밀도 데이터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관로의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부식 데이터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C6F707-D80D-C82A-0891-B670AE0D1249}"/>
                </a:ext>
              </a:extLst>
            </p:cNvPr>
            <p:cNvSpPr txBox="1"/>
            <p:nvPr/>
          </p:nvSpPr>
          <p:spPr>
            <a:xfrm>
              <a:off x="539552" y="1772816"/>
              <a:ext cx="5184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 </a:t>
              </a:r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전처리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C4FFC9C-8474-36B0-10C3-B9D138B4542A}"/>
              </a:ext>
            </a:extLst>
          </p:cNvPr>
          <p:cNvGrpSpPr/>
          <p:nvPr/>
        </p:nvGrpSpPr>
        <p:grpSpPr>
          <a:xfrm>
            <a:off x="1580735" y="3511163"/>
            <a:ext cx="2241213" cy="863358"/>
            <a:chOff x="803640" y="3362835"/>
            <a:chExt cx="2059657" cy="86335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8DDEB73-4642-5AB9-A50F-DBAC55C8849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 pitchFamily="34" charset="0"/>
                </a:rPr>
                <a:t>One-hot </a:t>
              </a:r>
              <a:r>
                <a:rPr lang="en-US" altLang="ko-KR" sz="12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encoding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 pitchFamily="34" charset="0"/>
                </a:rPr>
                <a:t>방법을 통해 범주형 데이터를 수치형 데이터로 변환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DD0A7E9-EF8C-D5AA-656B-44BCBB2BB12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하수관로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데이터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6EE68D8-88C9-0777-76E6-6C2EF96F5673}"/>
              </a:ext>
            </a:extLst>
          </p:cNvPr>
          <p:cNvGrpSpPr/>
          <p:nvPr/>
        </p:nvGrpSpPr>
        <p:grpSpPr>
          <a:xfrm>
            <a:off x="4829843" y="3510910"/>
            <a:ext cx="2191703" cy="678692"/>
            <a:chOff x="803640" y="3362835"/>
            <a:chExt cx="2059657" cy="67869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565FB0F-CF48-FD7E-E680-647A881CF06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 pitchFamily="34" charset="0"/>
                </a:rPr>
                <a:t>발생위치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 pitchFamily="34" charset="0"/>
                </a:rPr>
                <a:t>빈도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 pitchFamily="34" charset="0"/>
                </a:rPr>
                <a:t>날짜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 pitchFamily="34" charset="0"/>
                </a:rPr>
                <a:t>,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 pitchFamily="34" charset="0"/>
                </a:rPr>
                <a:t>크기등의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 pitchFamily="34" charset="0"/>
                </a:rPr>
                <a:t> 데이터를 활용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B7E66B8-1619-CBE7-BE79-A98A4B02826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싱크홀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데이터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599DFF65-CCA1-D9A2-03DC-0E73EC12D32D}"/>
              </a:ext>
            </a:extLst>
          </p:cNvPr>
          <p:cNvSpPr/>
          <p:nvPr/>
        </p:nvSpPr>
        <p:spPr>
          <a:xfrm>
            <a:off x="4184319" y="3657006"/>
            <a:ext cx="571672" cy="57167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CCA97E4-7384-5955-F6EC-708B001F2BA0}"/>
              </a:ext>
            </a:extLst>
          </p:cNvPr>
          <p:cNvSpPr/>
          <p:nvPr/>
        </p:nvSpPr>
        <p:spPr>
          <a:xfrm>
            <a:off x="931863" y="3657006"/>
            <a:ext cx="571672" cy="571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3C378AF-5F26-F469-9C09-4FC66F8DF4E6}"/>
              </a:ext>
            </a:extLst>
          </p:cNvPr>
          <p:cNvGrpSpPr/>
          <p:nvPr/>
        </p:nvGrpSpPr>
        <p:grpSpPr>
          <a:xfrm>
            <a:off x="1623771" y="4751868"/>
            <a:ext cx="2241213" cy="863358"/>
            <a:chOff x="803640" y="3362835"/>
            <a:chExt cx="2059657" cy="86335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FF032F5-6789-3ADE-0004-BACF4B35BC3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 pitchFamily="34" charset="0"/>
                </a:rPr>
                <a:t>지역별 인구 밀도와 몇년간의 인구 변화를 바탕으로 변동률도 사용 가능 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7593680-D269-DF8B-1E17-AF68D9DD99C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인구밀도 데이터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CB594FE-ADC1-90FB-5A50-9C103FCB69E1}"/>
              </a:ext>
            </a:extLst>
          </p:cNvPr>
          <p:cNvGrpSpPr/>
          <p:nvPr/>
        </p:nvGrpSpPr>
        <p:grpSpPr>
          <a:xfrm>
            <a:off x="4925411" y="4790691"/>
            <a:ext cx="2600871" cy="678692"/>
            <a:chOff x="803640" y="3362835"/>
            <a:chExt cx="2059657" cy="67869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5509B77-5ADE-57BC-E1A4-E935BE2BA89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 pitchFamily="34" charset="0"/>
                </a:rPr>
                <a:t>랑게리아지수를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 pitchFamily="34" charset="0"/>
                </a:rPr>
                <a:t> 활용하여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 pitchFamily="34" charset="0"/>
                </a:rPr>
                <a:t>관로의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 pitchFamily="34" charset="0"/>
                </a:rPr>
                <a:t> 부식정도를 수치형 데이터로 표현 가능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72E1E79-0A5E-8211-D895-54E097E357C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관로의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부식 데이터</a:t>
              </a: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A9DC3601-A275-3E8E-5FE1-F9F9DF49D8F5}"/>
              </a:ext>
            </a:extLst>
          </p:cNvPr>
          <p:cNvSpPr/>
          <p:nvPr/>
        </p:nvSpPr>
        <p:spPr>
          <a:xfrm>
            <a:off x="4210663" y="4897711"/>
            <a:ext cx="571672" cy="57167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9C1F6A0-8E71-8F9D-0051-2E1704317220}"/>
              </a:ext>
            </a:extLst>
          </p:cNvPr>
          <p:cNvSpPr/>
          <p:nvPr/>
        </p:nvSpPr>
        <p:spPr>
          <a:xfrm>
            <a:off x="958207" y="4897711"/>
            <a:ext cx="571672" cy="57167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CB7A79D-4109-B27E-C192-901987850B35}"/>
              </a:ext>
            </a:extLst>
          </p:cNvPr>
          <p:cNvSpPr/>
          <p:nvPr/>
        </p:nvSpPr>
        <p:spPr>
          <a:xfrm rot="20700000">
            <a:off x="1039972" y="3787076"/>
            <a:ext cx="355455" cy="31153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8" name="Trapezoid 3">
            <a:extLst>
              <a:ext uri="{FF2B5EF4-FFF2-40B4-BE49-F238E27FC236}">
                <a16:creationId xmlns:a16="http://schemas.microsoft.com/office/drawing/2014/main" id="{28607EA0-6BC7-4807-C7B6-D16E7E116F7E}"/>
              </a:ext>
            </a:extLst>
          </p:cNvPr>
          <p:cNvSpPr/>
          <p:nvPr/>
        </p:nvSpPr>
        <p:spPr>
          <a:xfrm>
            <a:off x="4311982" y="3746384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101" name="Oval 21">
            <a:extLst>
              <a:ext uri="{FF2B5EF4-FFF2-40B4-BE49-F238E27FC236}">
                <a16:creationId xmlns:a16="http://schemas.microsoft.com/office/drawing/2014/main" id="{F5527C2F-F7C6-1D2F-7155-96739A9D35A4}"/>
              </a:ext>
            </a:extLst>
          </p:cNvPr>
          <p:cNvSpPr/>
          <p:nvPr/>
        </p:nvSpPr>
        <p:spPr>
          <a:xfrm rot="20700000">
            <a:off x="9676135" y="3812355"/>
            <a:ext cx="355455" cy="31153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2" name="Trapezoid 3">
            <a:extLst>
              <a:ext uri="{FF2B5EF4-FFF2-40B4-BE49-F238E27FC236}">
                <a16:creationId xmlns:a16="http://schemas.microsoft.com/office/drawing/2014/main" id="{19F04DD6-BAD0-BF6B-1A07-688F8098CC61}"/>
              </a:ext>
            </a:extLst>
          </p:cNvPr>
          <p:cNvSpPr/>
          <p:nvPr/>
        </p:nvSpPr>
        <p:spPr>
          <a:xfrm>
            <a:off x="10708879" y="4382903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36F2BC-B6B6-5B27-EE37-C7D3A5EA7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92FE11-E60C-4E08-AF26-DADA65D872E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69626-16A7-0121-8366-DFE8D5161B30}"/>
              </a:ext>
            </a:extLst>
          </p:cNvPr>
          <p:cNvSpPr txBox="1"/>
          <p:nvPr/>
        </p:nvSpPr>
        <p:spPr>
          <a:xfrm>
            <a:off x="892776" y="655968"/>
            <a:ext cx="1040349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Bold"/>
                <a:ea typeface="KoPub돋움체 Bold"/>
              </a:rPr>
              <a:t>3.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Bold"/>
                <a:ea typeface="KoPub돋움체 Bold"/>
              </a:rPr>
              <a:t>모델 제작 과정</a:t>
            </a:r>
            <a:endParaRPr lang="ko-KR" altLang="en-US" sz="1400" spc="-150" dirty="0">
              <a:solidFill>
                <a:schemeClr val="accent1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9EFFB86-881F-0A06-6242-952FFB8B476C}"/>
              </a:ext>
            </a:extLst>
          </p:cNvPr>
          <p:cNvCxnSpPr/>
          <p:nvPr/>
        </p:nvCxnSpPr>
        <p:spPr>
          <a:xfrm>
            <a:off x="1968676" y="749208"/>
            <a:ext cx="6267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FA7E90-F0A3-E2F6-7F84-6F669707A7A9}"/>
              </a:ext>
            </a:extLst>
          </p:cNvPr>
          <p:cNvSpPr txBox="1"/>
          <p:nvPr/>
        </p:nvSpPr>
        <p:spPr>
          <a:xfrm>
            <a:off x="892776" y="1003948"/>
            <a:ext cx="1290418" cy="4533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3200" spc="-2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에스코어 드림 8 Heavy"/>
                <a:ea typeface="에스코어 드림 8 Heavy"/>
              </a:defRPr>
            </a:lvl1pPr>
          </a:lstStyle>
          <a:p>
            <a:pPr lvl="0">
              <a:defRPr/>
            </a:pPr>
            <a:r>
              <a:rPr lang="ko-KR" altLang="en-US" sz="2800" spc="-100" dirty="0">
                <a:latin typeface="KoPub돋움체 Bold"/>
                <a:ea typeface="KoPub돋움체 Bold"/>
              </a:rPr>
              <a:t>모델 제작</a:t>
            </a:r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00FD607F-D883-A7EE-3D8A-4177039D30DE}"/>
              </a:ext>
            </a:extLst>
          </p:cNvPr>
          <p:cNvSpPr/>
          <p:nvPr/>
        </p:nvSpPr>
        <p:spPr>
          <a:xfrm>
            <a:off x="1089691" y="4994740"/>
            <a:ext cx="289295" cy="313090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DEDEFE"/>
              </a:solidFill>
            </a:endParaRPr>
          </a:p>
        </p:txBody>
      </p:sp>
      <p:sp>
        <p:nvSpPr>
          <p:cNvPr id="12" name="Round Same Side Corner Rectangle 8">
            <a:extLst>
              <a:ext uri="{FF2B5EF4-FFF2-40B4-BE49-F238E27FC236}">
                <a16:creationId xmlns:a16="http://schemas.microsoft.com/office/drawing/2014/main" id="{5A590B83-C4D8-CB5C-6378-DF78656E685A}"/>
              </a:ext>
            </a:extLst>
          </p:cNvPr>
          <p:cNvSpPr/>
          <p:nvPr/>
        </p:nvSpPr>
        <p:spPr>
          <a:xfrm>
            <a:off x="7682829" y="4411333"/>
            <a:ext cx="289295" cy="313090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rgbClr val="79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DEDEFE"/>
              </a:solidFill>
            </a:endParaRPr>
          </a:p>
        </p:txBody>
      </p:sp>
      <p:sp>
        <p:nvSpPr>
          <p:cNvPr id="15" name="Donut 15">
            <a:extLst>
              <a:ext uri="{FF2B5EF4-FFF2-40B4-BE49-F238E27FC236}">
                <a16:creationId xmlns:a16="http://schemas.microsoft.com/office/drawing/2014/main" id="{93416855-13C7-5E94-153C-2E965F3FB76F}"/>
              </a:ext>
            </a:extLst>
          </p:cNvPr>
          <p:cNvSpPr/>
          <p:nvPr/>
        </p:nvSpPr>
        <p:spPr>
          <a:xfrm>
            <a:off x="4309098" y="4979509"/>
            <a:ext cx="374802" cy="376378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0101F368-1059-0093-00FB-5A2F65B925FE}"/>
              </a:ext>
            </a:extLst>
          </p:cNvPr>
          <p:cNvSpPr/>
          <p:nvPr/>
        </p:nvSpPr>
        <p:spPr>
          <a:xfrm>
            <a:off x="8652328" y="3762921"/>
            <a:ext cx="374802" cy="376378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2B524C-F578-F412-73FD-DD2659B60AFD}"/>
              </a:ext>
            </a:extLst>
          </p:cNvPr>
          <p:cNvSpPr txBox="1"/>
          <p:nvPr/>
        </p:nvSpPr>
        <p:spPr>
          <a:xfrm>
            <a:off x="2019922" y="5932341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위치 좌표를 기준으로 결합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F322E85-0310-2F83-B20A-6BE45EA178F7}"/>
              </a:ext>
            </a:extLst>
          </p:cNvPr>
          <p:cNvSpPr/>
          <p:nvPr/>
        </p:nvSpPr>
        <p:spPr>
          <a:xfrm>
            <a:off x="958207" y="5890310"/>
            <a:ext cx="940963" cy="4533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392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5967A-3DE3-5C64-7B2C-0C54B00DE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ame 41">
            <a:extLst>
              <a:ext uri="{FF2B5EF4-FFF2-40B4-BE49-F238E27FC236}">
                <a16:creationId xmlns:a16="http://schemas.microsoft.com/office/drawing/2014/main" id="{1963662A-4CCA-7EF6-DDD3-1A519C5F20E8}"/>
              </a:ext>
            </a:extLst>
          </p:cNvPr>
          <p:cNvSpPr/>
          <p:nvPr/>
        </p:nvSpPr>
        <p:spPr>
          <a:xfrm>
            <a:off x="7081622" y="4467320"/>
            <a:ext cx="1744605" cy="1264838"/>
          </a:xfrm>
          <a:prstGeom prst="frame">
            <a:avLst>
              <a:gd name="adj1" fmla="val 9763"/>
            </a:avLst>
          </a:prstGeom>
          <a:solidFill>
            <a:schemeClr val="accent2"/>
          </a:solidFill>
          <a:ln>
            <a:noFill/>
          </a:ln>
          <a:scene3d>
            <a:camera prst="isometricOffAxis2Top">
              <a:rot lat="18448671" lon="2370244" rev="18834421"/>
            </a:camera>
            <a:lightRig rig="balanced" dir="t"/>
          </a:scene3d>
          <a:sp3d extrusionH="476250" contourW="6350">
            <a:extrusionClr>
              <a:schemeClr val="accent2">
                <a:lumMod val="75000"/>
              </a:schemeClr>
            </a:extrusionClr>
            <a:contourClr>
              <a:schemeClr val="accent2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10EC02-3BD7-8D4E-A981-6CDC961411BA}"/>
              </a:ext>
            </a:extLst>
          </p:cNvPr>
          <p:cNvSpPr/>
          <p:nvPr/>
        </p:nvSpPr>
        <p:spPr>
          <a:xfrm>
            <a:off x="0" y="0"/>
            <a:ext cx="38064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CE584B-54E3-C360-A8C2-1C44C91F8457}"/>
              </a:ext>
            </a:extLst>
          </p:cNvPr>
          <p:cNvSpPr txBox="1"/>
          <p:nvPr/>
        </p:nvSpPr>
        <p:spPr>
          <a:xfrm>
            <a:off x="593602" y="2421127"/>
            <a:ext cx="2567874" cy="30777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Random Forest</a:t>
            </a:r>
            <a:r>
              <a:rPr lang="ko-KR" altLang="en-US" sz="2000" dirty="0">
                <a:solidFill>
                  <a:schemeClr val="bg1"/>
                </a:solidFill>
              </a:rPr>
              <a:t>의 장점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8931F0-5E46-C66C-312D-5E59CD4E74F6}"/>
              </a:ext>
            </a:extLst>
          </p:cNvPr>
          <p:cNvGrpSpPr/>
          <p:nvPr/>
        </p:nvGrpSpPr>
        <p:grpSpPr>
          <a:xfrm>
            <a:off x="3870356" y="1387868"/>
            <a:ext cx="2668135" cy="708590"/>
            <a:chOff x="5210294" y="837292"/>
            <a:chExt cx="1750034" cy="5105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0C2C09-BAE5-9CB6-A785-4290AD04BC4E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59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하수관로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데이터에는 하수관의 재질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설치연도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길이 등 다양한 특성이 포함되어 있으며 각각의 특성이 서로 복잡하게 영향을 미침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9BAFA7-BA4D-EBB5-5BD3-58F49A72FB19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rgbClr val="3C7E22"/>
                  </a:solidFill>
                  <a:latin typeface="+mj-ea"/>
                  <a:ea typeface="+mj-ea"/>
                </a:rPr>
                <a:t>다양한 특성과 복잡한 관계를 다룰 수 있음</a:t>
              </a:r>
              <a:endParaRPr lang="en-US" altLang="ko-KR" sz="1200" b="1" dirty="0">
                <a:solidFill>
                  <a:srgbClr val="3C7E22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3B4232-B8E5-FFB1-97BB-184CC8EFEE6B}"/>
              </a:ext>
            </a:extLst>
          </p:cNvPr>
          <p:cNvGrpSpPr/>
          <p:nvPr/>
        </p:nvGrpSpPr>
        <p:grpSpPr>
          <a:xfrm>
            <a:off x="4007102" y="2752018"/>
            <a:ext cx="2531390" cy="708590"/>
            <a:chOff x="5210294" y="837292"/>
            <a:chExt cx="1750034" cy="5105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17B6ED-1B93-3564-D1B7-1B963938CEF8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59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싱크홀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발생에는 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하수관로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특성 외에도 인구밀도와 같은 환경적 요인이 복합적으로 작용할 가능성이 큼 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14A2C8-1340-76E0-7C7F-E97F9A871C2C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rgbClr val="3C7E22"/>
                  </a:solidFill>
                  <a:latin typeface="+mj-ea"/>
                  <a:ea typeface="+mj-ea"/>
                </a:rPr>
                <a:t>과적합을 방지하여 일반화 성능을 높임</a:t>
              </a:r>
              <a:endParaRPr lang="en-US" altLang="ko-KR" sz="1200" b="1" dirty="0">
                <a:solidFill>
                  <a:srgbClr val="3C7E2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9CA560-6476-C56C-B8E5-D0CE3F05C078}"/>
              </a:ext>
            </a:extLst>
          </p:cNvPr>
          <p:cNvGrpSpPr/>
          <p:nvPr/>
        </p:nvGrpSpPr>
        <p:grpSpPr>
          <a:xfrm>
            <a:off x="3882474" y="4116168"/>
            <a:ext cx="2656017" cy="708590"/>
            <a:chOff x="5210294" y="837292"/>
            <a:chExt cx="1750034" cy="5105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ED92FB-9446-FA86-6674-4F700C2EC80F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59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하수관로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데이터나 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싱크홀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발생 데이터에는 노이즈나 오류가 포함될 가능성이 있으므로 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랜덤포레스트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모델을 통해 제거 가능함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1C70AC-B84F-0BB7-5973-4F685643EAC7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rgbClr val="3C7E22"/>
                  </a:solidFill>
                  <a:latin typeface="+mj-ea"/>
                  <a:ea typeface="+mj-ea"/>
                </a:rPr>
                <a:t>노이즈에 강하고 안정적인 성능 제공</a:t>
              </a:r>
              <a:endParaRPr lang="en-US" altLang="ko-KR" sz="1200" b="1" dirty="0">
                <a:solidFill>
                  <a:srgbClr val="3C7E2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ADC3E3-A2CE-C327-EE1C-BE8D965076E1}"/>
              </a:ext>
            </a:extLst>
          </p:cNvPr>
          <p:cNvGrpSpPr/>
          <p:nvPr/>
        </p:nvGrpSpPr>
        <p:grpSpPr>
          <a:xfrm>
            <a:off x="9321736" y="2069944"/>
            <a:ext cx="2564724" cy="877867"/>
            <a:chOff x="5210294" y="837292"/>
            <a:chExt cx="1750034" cy="63253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BD2481-CA66-0700-EF03-4ADF2A504BB0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4878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수집한 데이터에는 범주형 데이터와 수치형 데이터가 모두 포함되어 있으므로 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랜덤포레스트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모델을 사용하면 한번에 분석할 수 있음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73ECD8-0CFA-365B-518B-D58C195059A9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dirty="0">
                  <a:solidFill>
                    <a:srgbClr val="3C7E22"/>
                  </a:solidFill>
                  <a:latin typeface="+mj-ea"/>
                  <a:ea typeface="+mj-ea"/>
                </a:rPr>
                <a:t>범주형</a:t>
              </a:r>
              <a:r>
                <a:rPr lang="en-US" altLang="ko-KR" sz="1200" dirty="0">
                  <a:solidFill>
                    <a:srgbClr val="3C7E22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200" dirty="0">
                  <a:solidFill>
                    <a:srgbClr val="3C7E22"/>
                  </a:solidFill>
                  <a:latin typeface="+mj-ea"/>
                  <a:ea typeface="+mj-ea"/>
                </a:rPr>
                <a:t>수치형 데이터 모두 활용 가능</a:t>
              </a:r>
              <a:endParaRPr lang="en-US" altLang="ko-KR" sz="1200" b="1" dirty="0">
                <a:solidFill>
                  <a:srgbClr val="3C7E2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A4F50FC-DFFC-CA73-7222-0E4D4528A80E}"/>
              </a:ext>
            </a:extLst>
          </p:cNvPr>
          <p:cNvGrpSpPr/>
          <p:nvPr/>
        </p:nvGrpSpPr>
        <p:grpSpPr>
          <a:xfrm>
            <a:off x="9321736" y="3434095"/>
            <a:ext cx="2655111" cy="539313"/>
            <a:chOff x="5210294" y="837292"/>
            <a:chExt cx="1750034" cy="38859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E986C-FFB8-3E93-9163-A1B38ABF98C6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2439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랜덤포레스트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모델은 특성 중요도를 제공하여 각 특성이 미치는 영향을 파악할 수 있음 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D46401-45E4-20A0-3083-3250633D93C2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dirty="0">
                  <a:solidFill>
                    <a:srgbClr val="3C7E22"/>
                  </a:solidFill>
                  <a:latin typeface="+mj-ea"/>
                  <a:ea typeface="+mj-ea"/>
                </a:rPr>
                <a:t>특성 중요도를 통해 주요 요인 분석 가능</a:t>
              </a:r>
              <a:endParaRPr lang="en-US" altLang="ko-KR" sz="1200" b="1" dirty="0">
                <a:solidFill>
                  <a:srgbClr val="3C7E22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6A2C490-6FE1-FF8E-1BA7-DBD38693B320}"/>
              </a:ext>
            </a:extLst>
          </p:cNvPr>
          <p:cNvGrpSpPr/>
          <p:nvPr/>
        </p:nvGrpSpPr>
        <p:grpSpPr>
          <a:xfrm>
            <a:off x="9321736" y="4798244"/>
            <a:ext cx="2564724" cy="708590"/>
            <a:chOff x="5210294" y="837292"/>
            <a:chExt cx="1750034" cy="51056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3D4A7A5-5D5D-CCAC-3773-301F2E8EA1C5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59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인구밀도와 같은 대규모 데이터를 분석에 사용하더라도 병렬처리를 통해 빠르게 학습 가능함 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ABA3EE-A067-4970-41A3-693A06410ECB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2661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dirty="0">
                  <a:solidFill>
                    <a:srgbClr val="3C7E22"/>
                  </a:solidFill>
                  <a:latin typeface="+mj-ea"/>
                  <a:ea typeface="+mj-ea"/>
                </a:rPr>
                <a:t>병렬 처리를 통한 대규모 데이터 처리 가능</a:t>
              </a:r>
              <a:endParaRPr lang="en-US" altLang="ko-KR" sz="1200" b="1" dirty="0">
                <a:solidFill>
                  <a:srgbClr val="3C7E22"/>
                </a:solidFill>
              </a:endParaRPr>
            </a:p>
          </p:txBody>
        </p:sp>
      </p:grpSp>
      <p:sp>
        <p:nvSpPr>
          <p:cNvPr id="41" name="Frame 40">
            <a:extLst>
              <a:ext uri="{FF2B5EF4-FFF2-40B4-BE49-F238E27FC236}">
                <a16:creationId xmlns:a16="http://schemas.microsoft.com/office/drawing/2014/main" id="{6688E60E-13D4-BCAF-BF03-BB67CEAD5D3D}"/>
              </a:ext>
            </a:extLst>
          </p:cNvPr>
          <p:cNvSpPr/>
          <p:nvPr/>
        </p:nvSpPr>
        <p:spPr>
          <a:xfrm>
            <a:off x="7081622" y="3754176"/>
            <a:ext cx="1744605" cy="1264838"/>
          </a:xfrm>
          <a:prstGeom prst="frame">
            <a:avLst>
              <a:gd name="adj1" fmla="val 9763"/>
            </a:avLst>
          </a:prstGeom>
          <a:solidFill>
            <a:schemeClr val="accent1"/>
          </a:solidFill>
          <a:ln>
            <a:noFill/>
          </a:ln>
          <a:scene3d>
            <a:camera prst="isometricOffAxis2Top">
              <a:rot lat="18448671" lon="2370244" rev="18834421"/>
            </a:camera>
            <a:lightRig rig="balanced" dir="t"/>
          </a:scene3d>
          <a:sp3d extrusionH="476250" contourW="6350"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8B44B3E2-1C2D-4F46-C3B5-2358AEBB2121}"/>
              </a:ext>
            </a:extLst>
          </p:cNvPr>
          <p:cNvSpPr/>
          <p:nvPr/>
        </p:nvSpPr>
        <p:spPr>
          <a:xfrm>
            <a:off x="7081622" y="3041032"/>
            <a:ext cx="1744605" cy="1264838"/>
          </a:xfrm>
          <a:prstGeom prst="frame">
            <a:avLst>
              <a:gd name="adj1" fmla="val 9763"/>
            </a:avLst>
          </a:prstGeom>
          <a:solidFill>
            <a:schemeClr val="accent2"/>
          </a:solidFill>
          <a:ln>
            <a:noFill/>
          </a:ln>
          <a:scene3d>
            <a:camera prst="isometricOffAxis2Top">
              <a:rot lat="18448671" lon="2370244" rev="18834421"/>
            </a:camera>
            <a:lightRig rig="balanced" dir="t"/>
          </a:scene3d>
          <a:sp3d extrusionH="476250" contourW="6350">
            <a:extrusionClr>
              <a:schemeClr val="accent2">
                <a:lumMod val="75000"/>
              </a:schemeClr>
            </a:extrusionClr>
            <a:contourClr>
              <a:schemeClr val="accent2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C183B5CD-CC61-FB6D-E921-6DB8D75F8DF4}"/>
              </a:ext>
            </a:extLst>
          </p:cNvPr>
          <p:cNvSpPr/>
          <p:nvPr/>
        </p:nvSpPr>
        <p:spPr>
          <a:xfrm>
            <a:off x="7081622" y="2327888"/>
            <a:ext cx="1744605" cy="1264838"/>
          </a:xfrm>
          <a:prstGeom prst="frame">
            <a:avLst>
              <a:gd name="adj1" fmla="val 9763"/>
            </a:avLst>
          </a:prstGeom>
          <a:solidFill>
            <a:schemeClr val="accent1"/>
          </a:solidFill>
          <a:ln>
            <a:noFill/>
          </a:ln>
          <a:scene3d>
            <a:camera prst="isometricOffAxis2Top">
              <a:rot lat="18448671" lon="2370244" rev="18834421"/>
            </a:camera>
            <a:lightRig rig="balanced" dir="t"/>
          </a:scene3d>
          <a:sp3d extrusionH="476250" contourW="6350"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A1896745-815B-C946-9544-7E9E1E281924}"/>
              </a:ext>
            </a:extLst>
          </p:cNvPr>
          <p:cNvSpPr/>
          <p:nvPr/>
        </p:nvSpPr>
        <p:spPr>
          <a:xfrm>
            <a:off x="7081622" y="1614744"/>
            <a:ext cx="1744605" cy="1264838"/>
          </a:xfrm>
          <a:prstGeom prst="frame">
            <a:avLst>
              <a:gd name="adj1" fmla="val 9763"/>
            </a:avLst>
          </a:prstGeom>
          <a:solidFill>
            <a:schemeClr val="accent2"/>
          </a:solidFill>
          <a:ln>
            <a:noFill/>
          </a:ln>
          <a:scene3d>
            <a:camera prst="isometricOffAxis2Top">
              <a:rot lat="18448671" lon="2370244" rev="18834421"/>
            </a:camera>
            <a:lightRig rig="balanced" dir="t"/>
          </a:scene3d>
          <a:sp3d extrusionH="476250" contourW="6350">
            <a:extrusionClr>
              <a:schemeClr val="accent2">
                <a:lumMod val="75000"/>
              </a:schemeClr>
            </a:extrusionClr>
            <a:contourClr>
              <a:schemeClr val="accent2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65528454-3DA2-11A2-C2D3-45AE50848C54}"/>
              </a:ext>
            </a:extLst>
          </p:cNvPr>
          <p:cNvSpPr/>
          <p:nvPr/>
        </p:nvSpPr>
        <p:spPr>
          <a:xfrm>
            <a:off x="7081622" y="901600"/>
            <a:ext cx="1744605" cy="1264838"/>
          </a:xfrm>
          <a:prstGeom prst="frame">
            <a:avLst>
              <a:gd name="adj1" fmla="val 9763"/>
            </a:avLst>
          </a:prstGeom>
          <a:solidFill>
            <a:schemeClr val="accent1"/>
          </a:solidFill>
          <a:ln>
            <a:noFill/>
          </a:ln>
          <a:scene3d>
            <a:camera prst="isometricOffAxis2Top">
              <a:rot lat="18448671" lon="2370244" rev="18834421"/>
            </a:camera>
            <a:lightRig rig="balanced" dir="t"/>
          </a:scene3d>
          <a:sp3d extrusionH="476250" contourW="6350"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C8FAA9-CA2D-5316-3C35-05CC83D65498}"/>
              </a:ext>
            </a:extLst>
          </p:cNvPr>
          <p:cNvSpPr txBox="1"/>
          <p:nvPr/>
        </p:nvSpPr>
        <p:spPr>
          <a:xfrm>
            <a:off x="6881018" y="1911310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A55703-3AC4-C3A3-A243-8EC72DF7B7C8}"/>
              </a:ext>
            </a:extLst>
          </p:cNvPr>
          <p:cNvSpPr txBox="1"/>
          <p:nvPr/>
        </p:nvSpPr>
        <p:spPr>
          <a:xfrm>
            <a:off x="6881018" y="2621182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799B2A-A2C0-D648-7837-B6B6F992554A}"/>
              </a:ext>
            </a:extLst>
          </p:cNvPr>
          <p:cNvSpPr txBox="1"/>
          <p:nvPr/>
        </p:nvSpPr>
        <p:spPr>
          <a:xfrm>
            <a:off x="6881018" y="3331054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BE0073-26B1-7007-6D0A-2514A566314D}"/>
              </a:ext>
            </a:extLst>
          </p:cNvPr>
          <p:cNvSpPr txBox="1"/>
          <p:nvPr/>
        </p:nvSpPr>
        <p:spPr>
          <a:xfrm>
            <a:off x="6881018" y="4040926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6F5A01-30E9-6E99-4E5C-BAEBA8E98ABC}"/>
              </a:ext>
            </a:extLst>
          </p:cNvPr>
          <p:cNvSpPr txBox="1"/>
          <p:nvPr/>
        </p:nvSpPr>
        <p:spPr>
          <a:xfrm>
            <a:off x="6881018" y="4750798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DCBCA9-6715-679B-26D2-E4A7ACC24714}"/>
              </a:ext>
            </a:extLst>
          </p:cNvPr>
          <p:cNvSpPr txBox="1"/>
          <p:nvPr/>
        </p:nvSpPr>
        <p:spPr>
          <a:xfrm>
            <a:off x="6881018" y="5460671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449251-9789-03FF-399C-15D6366E7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92FE11-E60C-4E08-AF26-DADA65D872E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F7E72-66CF-15FA-4916-BC6B53698737}"/>
              </a:ext>
            </a:extLst>
          </p:cNvPr>
          <p:cNvSpPr txBox="1"/>
          <p:nvPr/>
        </p:nvSpPr>
        <p:spPr>
          <a:xfrm>
            <a:off x="651241" y="901600"/>
            <a:ext cx="1040349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rPr>
              <a:t>3.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rPr>
              <a:t>모델 제작 과정</a:t>
            </a:r>
            <a:endParaRPr lang="ko-KR" altLang="en-US" sz="1400" spc="-150" dirty="0">
              <a:solidFill>
                <a:schemeClr val="bg1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931A1F3-BC0F-7948-8564-845B1D467FEA}"/>
              </a:ext>
            </a:extLst>
          </p:cNvPr>
          <p:cNvCxnSpPr/>
          <p:nvPr/>
        </p:nvCxnSpPr>
        <p:spPr>
          <a:xfrm>
            <a:off x="1727141" y="994840"/>
            <a:ext cx="62674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104879-8DDC-9A6A-A44E-E7F5480F145F}"/>
              </a:ext>
            </a:extLst>
          </p:cNvPr>
          <p:cNvSpPr txBox="1"/>
          <p:nvPr/>
        </p:nvSpPr>
        <p:spPr>
          <a:xfrm>
            <a:off x="651241" y="1249580"/>
            <a:ext cx="1226298" cy="4533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3200" spc="-2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에스코어 드림 8 Heavy"/>
                <a:ea typeface="에스코어 드림 8 Heavy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모델 제작</a:t>
            </a:r>
            <a:endParaRPr lang="en-US" altLang="ko-KR" sz="28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7" name="그래픽 56" descr="숲 장면">
            <a:extLst>
              <a:ext uri="{FF2B5EF4-FFF2-40B4-BE49-F238E27FC236}">
                <a16:creationId xmlns:a16="http://schemas.microsoft.com/office/drawing/2014/main" id="{AF64189C-3DCC-11AD-90CC-25624A7B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277" y="3673451"/>
            <a:ext cx="1619728" cy="161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22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6">
            <a:extLst>
              <a:ext uri="{FF2B5EF4-FFF2-40B4-BE49-F238E27FC236}">
                <a16:creationId xmlns:a16="http://schemas.microsoft.com/office/drawing/2014/main" id="{E5475CC2-0800-45A5-81D9-892841FADB16}"/>
              </a:ext>
            </a:extLst>
          </p:cNvPr>
          <p:cNvSpPr/>
          <p:nvPr/>
        </p:nvSpPr>
        <p:spPr>
          <a:xfrm>
            <a:off x="8417633" y="0"/>
            <a:ext cx="38064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21">
            <a:extLst>
              <a:ext uri="{FF2B5EF4-FFF2-40B4-BE49-F238E27FC236}">
                <a16:creationId xmlns:a16="http://schemas.microsoft.com/office/drawing/2014/main" id="{77A01CFE-7F22-41CE-9FA5-8405CDF48FC9}"/>
              </a:ext>
            </a:extLst>
          </p:cNvPr>
          <p:cNvSpPr/>
          <p:nvPr/>
        </p:nvSpPr>
        <p:spPr>
          <a:xfrm rot="20700000">
            <a:off x="6219883" y="2245206"/>
            <a:ext cx="471244" cy="413012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3" name="Rectangle 15">
            <a:extLst>
              <a:ext uri="{FF2B5EF4-FFF2-40B4-BE49-F238E27FC236}">
                <a16:creationId xmlns:a16="http://schemas.microsoft.com/office/drawing/2014/main" id="{01E0C1C1-8CA1-4B5C-9B72-B1E4C9624C91}"/>
              </a:ext>
            </a:extLst>
          </p:cNvPr>
          <p:cNvSpPr/>
          <p:nvPr/>
        </p:nvSpPr>
        <p:spPr>
          <a:xfrm rot="14270044">
            <a:off x="5023982" y="3895005"/>
            <a:ext cx="296519" cy="308881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4" name="Donut 15">
            <a:extLst>
              <a:ext uri="{FF2B5EF4-FFF2-40B4-BE49-F238E27FC236}">
                <a16:creationId xmlns:a16="http://schemas.microsoft.com/office/drawing/2014/main" id="{7E39B077-F098-4900-B580-BC013CC108E4}"/>
              </a:ext>
            </a:extLst>
          </p:cNvPr>
          <p:cNvSpPr/>
          <p:nvPr/>
        </p:nvSpPr>
        <p:spPr>
          <a:xfrm>
            <a:off x="6743446" y="3564802"/>
            <a:ext cx="374802" cy="376378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60" name="Trapezoid 3">
            <a:extLst>
              <a:ext uri="{FF2B5EF4-FFF2-40B4-BE49-F238E27FC236}">
                <a16:creationId xmlns:a16="http://schemas.microsoft.com/office/drawing/2014/main" id="{28F578E0-DB98-471E-8935-24A19C7725F0}"/>
              </a:ext>
            </a:extLst>
          </p:cNvPr>
          <p:cNvSpPr/>
          <p:nvPr/>
        </p:nvSpPr>
        <p:spPr>
          <a:xfrm>
            <a:off x="5243441" y="2725355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746CF96-6398-49F0-A73E-843215E287C4}"/>
              </a:ext>
            </a:extLst>
          </p:cNvPr>
          <p:cNvGrpSpPr/>
          <p:nvPr/>
        </p:nvGrpSpPr>
        <p:grpSpPr>
          <a:xfrm flipH="1">
            <a:off x="776941" y="2893117"/>
            <a:ext cx="3727886" cy="2123727"/>
            <a:chOff x="3059832" y="2159579"/>
            <a:chExt cx="2960573" cy="180967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F8ACC45-2D07-40DF-8FC5-CD95C3E06752}"/>
                </a:ext>
              </a:extLst>
            </p:cNvPr>
            <p:cNvSpPr txBox="1"/>
            <p:nvPr/>
          </p:nvSpPr>
          <p:spPr>
            <a:xfrm>
              <a:off x="3059832" y="2421901"/>
              <a:ext cx="2960572" cy="1547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싱크홀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발생위치를 지도에 나타내어 발생위험도를 직관적으로 확인 가능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다양한 데이터 통합 가능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404040"/>
                  </a:solidFill>
                  <a:cs typeface="Arial" pitchFamily="34" charset="0"/>
                </a:rPr>
                <a:t>예방조치나 유지보수 계획 수립에 도움이 됨 </a:t>
              </a:r>
              <a:endParaRPr lang="en-US" altLang="ko-KR" sz="1400" dirty="0">
                <a:solidFill>
                  <a:srgbClr val="404040"/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CE474A3-EF26-4A36-940B-2136A232D0EE}"/>
                </a:ext>
              </a:extLst>
            </p:cNvPr>
            <p:cNvSpPr txBox="1"/>
            <p:nvPr/>
          </p:nvSpPr>
          <p:spPr>
            <a:xfrm>
              <a:off x="3059832" y="2159579"/>
              <a:ext cx="2960573" cy="288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3C7E22"/>
                  </a:solidFill>
                  <a:cs typeface="Arial" pitchFamily="34" charset="0"/>
                </a:rPr>
                <a:t>위치정보 시각화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F56FBA9-BDF5-4F8B-8E4C-45D9FDBAF05A}"/>
              </a:ext>
            </a:extLst>
          </p:cNvPr>
          <p:cNvSpPr txBox="1"/>
          <p:nvPr/>
        </p:nvSpPr>
        <p:spPr>
          <a:xfrm>
            <a:off x="758650" y="1589878"/>
            <a:ext cx="266254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3C7E22"/>
                </a:solidFill>
                <a:cs typeface="Arial" pitchFamily="34" charset="0"/>
              </a:rPr>
              <a:t>GIS </a:t>
            </a:r>
            <a:r>
              <a:rPr lang="ko-KR" altLang="en-US" sz="3200" dirty="0">
                <a:solidFill>
                  <a:srgbClr val="3C7E22"/>
                </a:solidFill>
                <a:cs typeface="Arial" pitchFamily="34" charset="0"/>
              </a:rPr>
              <a:t>지도 제작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9993D7-2165-8EF8-E198-0B7FFDF20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92FE11-E60C-4E08-AF26-DADA65D872EA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3E826F-4E21-02E3-DAB4-3E08AEA13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562" y="871412"/>
            <a:ext cx="5484788" cy="5484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D97C7B-A191-2DE2-FE8B-10C576EC7E3E}"/>
              </a:ext>
            </a:extLst>
          </p:cNvPr>
          <p:cNvSpPr txBox="1"/>
          <p:nvPr/>
        </p:nvSpPr>
        <p:spPr>
          <a:xfrm>
            <a:off x="892776" y="655968"/>
            <a:ext cx="1040349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Bold"/>
                <a:ea typeface="KoPub돋움체 Bold"/>
              </a:rPr>
              <a:t>3.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Bold"/>
                <a:ea typeface="KoPub돋움체 Bold"/>
              </a:rPr>
              <a:t>모델 제작 과정</a:t>
            </a:r>
            <a:endParaRPr lang="ko-KR" altLang="en-US" sz="1400" spc="-150" dirty="0">
              <a:solidFill>
                <a:schemeClr val="accent1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137B08A-9F96-2541-10F7-371D7CBCDD7F}"/>
              </a:ext>
            </a:extLst>
          </p:cNvPr>
          <p:cNvCxnSpPr/>
          <p:nvPr/>
        </p:nvCxnSpPr>
        <p:spPr>
          <a:xfrm>
            <a:off x="1968676" y="749208"/>
            <a:ext cx="6267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8E95D58-E117-E41C-BB2F-F51681509CAA}"/>
              </a:ext>
            </a:extLst>
          </p:cNvPr>
          <p:cNvSpPr txBox="1"/>
          <p:nvPr/>
        </p:nvSpPr>
        <p:spPr>
          <a:xfrm>
            <a:off x="892776" y="1003948"/>
            <a:ext cx="1290418" cy="4533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3200" spc="-2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에스코어 드림 8 Heavy"/>
                <a:ea typeface="에스코어 드림 8 Heavy"/>
              </a:defRPr>
            </a:lvl1pPr>
          </a:lstStyle>
          <a:p>
            <a:pPr lvl="0">
              <a:defRPr/>
            </a:pPr>
            <a:r>
              <a:rPr lang="ko-KR" altLang="en-US" sz="2800" spc="-100" dirty="0">
                <a:latin typeface="KoPub돋움체 Bold"/>
                <a:ea typeface="KoPub돋움체 Bold"/>
              </a:rPr>
              <a:t>모델 제작</a:t>
            </a:r>
          </a:p>
        </p:txBody>
      </p:sp>
    </p:spTree>
    <p:extLst>
      <p:ext uri="{BB962C8B-B14F-4D97-AF65-F5344CB8AC3E}">
        <p14:creationId xmlns:p14="http://schemas.microsoft.com/office/powerpoint/2010/main" val="2404936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335081D3-A362-4BC8-A199-DA85C8CBB522}"/>
              </a:ext>
            </a:extLst>
          </p:cNvPr>
          <p:cNvGrpSpPr/>
          <p:nvPr/>
        </p:nvGrpSpPr>
        <p:grpSpPr>
          <a:xfrm flipH="1">
            <a:off x="4765174" y="2092033"/>
            <a:ext cx="2653108" cy="4167106"/>
            <a:chOff x="1185779" y="1929660"/>
            <a:chExt cx="2653108" cy="416710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7B1F577-13F2-4822-97D0-50FB08C04859}"/>
                </a:ext>
              </a:extLst>
            </p:cNvPr>
            <p:cNvSpPr/>
            <p:nvPr/>
          </p:nvSpPr>
          <p:spPr>
            <a:xfrm rot="10800000">
              <a:off x="2031023" y="2910519"/>
              <a:ext cx="914400" cy="3186247"/>
            </a:xfrm>
            <a:custGeom>
              <a:avLst/>
              <a:gdLst>
                <a:gd name="connsiteX0" fmla="*/ 622790 w 914400"/>
                <a:gd name="connsiteY0" fmla="*/ 351869 h 2652291"/>
                <a:gd name="connsiteX1" fmla="*/ 457202 w 914400"/>
                <a:gd name="connsiteY1" fmla="*/ 91618 h 2652291"/>
                <a:gd name="connsiteX2" fmla="*/ 291613 w 914400"/>
                <a:gd name="connsiteY2" fmla="*/ 351869 h 2652291"/>
                <a:gd name="connsiteX3" fmla="*/ 692394 w 914400"/>
                <a:gd name="connsiteY3" fmla="*/ 2652291 h 2652291"/>
                <a:gd name="connsiteX4" fmla="*/ 649531 w 914400"/>
                <a:gd name="connsiteY4" fmla="*/ 2652291 h 2652291"/>
                <a:gd name="connsiteX5" fmla="*/ 649532 w 914400"/>
                <a:gd name="connsiteY5" fmla="*/ 946070 h 2652291"/>
                <a:gd name="connsiteX6" fmla="*/ 460497 w 914400"/>
                <a:gd name="connsiteY6" fmla="*/ 757035 h 2652291"/>
                <a:gd name="connsiteX7" fmla="*/ 271462 w 914400"/>
                <a:gd name="connsiteY7" fmla="*/ 946070 h 2652291"/>
                <a:gd name="connsiteX8" fmla="*/ 271462 w 914400"/>
                <a:gd name="connsiteY8" fmla="*/ 2652291 h 2652291"/>
                <a:gd name="connsiteX9" fmla="*/ 228599 w 914400"/>
                <a:gd name="connsiteY9" fmla="*/ 2652291 h 2652291"/>
                <a:gd name="connsiteX10" fmla="*/ 228600 w 914400"/>
                <a:gd name="connsiteY10" fmla="*/ 946070 h 2652291"/>
                <a:gd name="connsiteX11" fmla="*/ 39565 w 914400"/>
                <a:gd name="connsiteY11" fmla="*/ 757035 h 2652291"/>
                <a:gd name="connsiteX12" fmla="*/ 39565 w 914400"/>
                <a:gd name="connsiteY12" fmla="*/ 2061099 h 2652291"/>
                <a:gd name="connsiteX13" fmla="*/ 0 w 914400"/>
                <a:gd name="connsiteY13" fmla="*/ 2061099 h 2652291"/>
                <a:gd name="connsiteX14" fmla="*/ 0 w 914400"/>
                <a:gd name="connsiteY14" fmla="*/ 718570 h 2652291"/>
                <a:gd name="connsiteX15" fmla="*/ 0 w 914400"/>
                <a:gd name="connsiteY15" fmla="*/ 718569 h 2652291"/>
                <a:gd name="connsiteX16" fmla="*/ 1 w 914400"/>
                <a:gd name="connsiteY16" fmla="*/ 718569 h 2652291"/>
                <a:gd name="connsiteX17" fmla="*/ 457200 w 914400"/>
                <a:gd name="connsiteY17" fmla="*/ 0 h 2652291"/>
                <a:gd name="connsiteX18" fmla="*/ 914399 w 914400"/>
                <a:gd name="connsiteY18" fmla="*/ 718569 h 2652291"/>
                <a:gd name="connsiteX19" fmla="*/ 914400 w 914400"/>
                <a:gd name="connsiteY19" fmla="*/ 718569 h 2652291"/>
                <a:gd name="connsiteX20" fmla="*/ 914400 w 914400"/>
                <a:gd name="connsiteY20" fmla="*/ 718570 h 2652291"/>
                <a:gd name="connsiteX21" fmla="*/ 914400 w 914400"/>
                <a:gd name="connsiteY21" fmla="*/ 2061098 h 2652291"/>
                <a:gd name="connsiteX22" fmla="*/ 881428 w 914400"/>
                <a:gd name="connsiteY22" fmla="*/ 2061098 h 2652291"/>
                <a:gd name="connsiteX23" fmla="*/ 881428 w 914400"/>
                <a:gd name="connsiteY23" fmla="*/ 757035 h 2652291"/>
                <a:gd name="connsiteX24" fmla="*/ 692393 w 914400"/>
                <a:gd name="connsiteY24" fmla="*/ 946070 h 2652291"/>
                <a:gd name="connsiteX0" fmla="*/ 622790 w 914400"/>
                <a:gd name="connsiteY0" fmla="*/ 351869 h 3186247"/>
                <a:gd name="connsiteX1" fmla="*/ 457202 w 914400"/>
                <a:gd name="connsiteY1" fmla="*/ 91618 h 3186247"/>
                <a:gd name="connsiteX2" fmla="*/ 291613 w 914400"/>
                <a:gd name="connsiteY2" fmla="*/ 351869 h 3186247"/>
                <a:gd name="connsiteX3" fmla="*/ 622790 w 914400"/>
                <a:gd name="connsiteY3" fmla="*/ 351869 h 3186247"/>
                <a:gd name="connsiteX4" fmla="*/ 692394 w 914400"/>
                <a:gd name="connsiteY4" fmla="*/ 2652291 h 3186247"/>
                <a:gd name="connsiteX5" fmla="*/ 649531 w 914400"/>
                <a:gd name="connsiteY5" fmla="*/ 2652291 h 3186247"/>
                <a:gd name="connsiteX6" fmla="*/ 649532 w 914400"/>
                <a:gd name="connsiteY6" fmla="*/ 946070 h 3186247"/>
                <a:gd name="connsiteX7" fmla="*/ 460497 w 914400"/>
                <a:gd name="connsiteY7" fmla="*/ 757035 h 3186247"/>
                <a:gd name="connsiteX8" fmla="*/ 271462 w 914400"/>
                <a:gd name="connsiteY8" fmla="*/ 946070 h 3186247"/>
                <a:gd name="connsiteX9" fmla="*/ 271462 w 914400"/>
                <a:gd name="connsiteY9" fmla="*/ 2652291 h 3186247"/>
                <a:gd name="connsiteX10" fmla="*/ 225262 w 914400"/>
                <a:gd name="connsiteY10" fmla="*/ 3186247 h 3186247"/>
                <a:gd name="connsiteX11" fmla="*/ 228600 w 914400"/>
                <a:gd name="connsiteY11" fmla="*/ 946070 h 3186247"/>
                <a:gd name="connsiteX12" fmla="*/ 39565 w 914400"/>
                <a:gd name="connsiteY12" fmla="*/ 757035 h 3186247"/>
                <a:gd name="connsiteX13" fmla="*/ 39565 w 914400"/>
                <a:gd name="connsiteY13" fmla="*/ 2061099 h 3186247"/>
                <a:gd name="connsiteX14" fmla="*/ 0 w 914400"/>
                <a:gd name="connsiteY14" fmla="*/ 2061099 h 3186247"/>
                <a:gd name="connsiteX15" fmla="*/ 0 w 914400"/>
                <a:gd name="connsiteY15" fmla="*/ 718570 h 3186247"/>
                <a:gd name="connsiteX16" fmla="*/ 0 w 914400"/>
                <a:gd name="connsiteY16" fmla="*/ 718569 h 3186247"/>
                <a:gd name="connsiteX17" fmla="*/ 1 w 914400"/>
                <a:gd name="connsiteY17" fmla="*/ 718569 h 3186247"/>
                <a:gd name="connsiteX18" fmla="*/ 457200 w 914400"/>
                <a:gd name="connsiteY18" fmla="*/ 0 h 3186247"/>
                <a:gd name="connsiteX19" fmla="*/ 914399 w 914400"/>
                <a:gd name="connsiteY19" fmla="*/ 718569 h 3186247"/>
                <a:gd name="connsiteX20" fmla="*/ 914400 w 914400"/>
                <a:gd name="connsiteY20" fmla="*/ 718569 h 3186247"/>
                <a:gd name="connsiteX21" fmla="*/ 914400 w 914400"/>
                <a:gd name="connsiteY21" fmla="*/ 718570 h 3186247"/>
                <a:gd name="connsiteX22" fmla="*/ 914400 w 914400"/>
                <a:gd name="connsiteY22" fmla="*/ 2061098 h 3186247"/>
                <a:gd name="connsiteX23" fmla="*/ 881428 w 914400"/>
                <a:gd name="connsiteY23" fmla="*/ 2061098 h 3186247"/>
                <a:gd name="connsiteX24" fmla="*/ 881428 w 914400"/>
                <a:gd name="connsiteY24" fmla="*/ 757035 h 3186247"/>
                <a:gd name="connsiteX25" fmla="*/ 692393 w 914400"/>
                <a:gd name="connsiteY25" fmla="*/ 946070 h 3186247"/>
                <a:gd name="connsiteX26" fmla="*/ 692394 w 914400"/>
                <a:gd name="connsiteY26" fmla="*/ 2652291 h 3186247"/>
                <a:gd name="connsiteX0" fmla="*/ 622790 w 914400"/>
                <a:gd name="connsiteY0" fmla="*/ 351869 h 3186247"/>
                <a:gd name="connsiteX1" fmla="*/ 457202 w 914400"/>
                <a:gd name="connsiteY1" fmla="*/ 91618 h 3186247"/>
                <a:gd name="connsiteX2" fmla="*/ 291613 w 914400"/>
                <a:gd name="connsiteY2" fmla="*/ 351869 h 3186247"/>
                <a:gd name="connsiteX3" fmla="*/ 622790 w 914400"/>
                <a:gd name="connsiteY3" fmla="*/ 351869 h 3186247"/>
                <a:gd name="connsiteX4" fmla="*/ 692394 w 914400"/>
                <a:gd name="connsiteY4" fmla="*/ 2652291 h 3186247"/>
                <a:gd name="connsiteX5" fmla="*/ 649531 w 914400"/>
                <a:gd name="connsiteY5" fmla="*/ 2652291 h 3186247"/>
                <a:gd name="connsiteX6" fmla="*/ 649532 w 914400"/>
                <a:gd name="connsiteY6" fmla="*/ 946070 h 3186247"/>
                <a:gd name="connsiteX7" fmla="*/ 460497 w 914400"/>
                <a:gd name="connsiteY7" fmla="*/ 757035 h 3186247"/>
                <a:gd name="connsiteX8" fmla="*/ 271462 w 914400"/>
                <a:gd name="connsiteY8" fmla="*/ 946070 h 3186247"/>
                <a:gd name="connsiteX9" fmla="*/ 268124 w 914400"/>
                <a:gd name="connsiteY9" fmla="*/ 3172898 h 3186247"/>
                <a:gd name="connsiteX10" fmla="*/ 225262 w 914400"/>
                <a:gd name="connsiteY10" fmla="*/ 3186247 h 3186247"/>
                <a:gd name="connsiteX11" fmla="*/ 228600 w 914400"/>
                <a:gd name="connsiteY11" fmla="*/ 946070 h 3186247"/>
                <a:gd name="connsiteX12" fmla="*/ 39565 w 914400"/>
                <a:gd name="connsiteY12" fmla="*/ 757035 h 3186247"/>
                <a:gd name="connsiteX13" fmla="*/ 39565 w 914400"/>
                <a:gd name="connsiteY13" fmla="*/ 2061099 h 3186247"/>
                <a:gd name="connsiteX14" fmla="*/ 0 w 914400"/>
                <a:gd name="connsiteY14" fmla="*/ 2061099 h 3186247"/>
                <a:gd name="connsiteX15" fmla="*/ 0 w 914400"/>
                <a:gd name="connsiteY15" fmla="*/ 718570 h 3186247"/>
                <a:gd name="connsiteX16" fmla="*/ 0 w 914400"/>
                <a:gd name="connsiteY16" fmla="*/ 718569 h 3186247"/>
                <a:gd name="connsiteX17" fmla="*/ 1 w 914400"/>
                <a:gd name="connsiteY17" fmla="*/ 718569 h 3186247"/>
                <a:gd name="connsiteX18" fmla="*/ 457200 w 914400"/>
                <a:gd name="connsiteY18" fmla="*/ 0 h 3186247"/>
                <a:gd name="connsiteX19" fmla="*/ 914399 w 914400"/>
                <a:gd name="connsiteY19" fmla="*/ 718569 h 3186247"/>
                <a:gd name="connsiteX20" fmla="*/ 914400 w 914400"/>
                <a:gd name="connsiteY20" fmla="*/ 718569 h 3186247"/>
                <a:gd name="connsiteX21" fmla="*/ 914400 w 914400"/>
                <a:gd name="connsiteY21" fmla="*/ 718570 h 3186247"/>
                <a:gd name="connsiteX22" fmla="*/ 914400 w 914400"/>
                <a:gd name="connsiteY22" fmla="*/ 2061098 h 3186247"/>
                <a:gd name="connsiteX23" fmla="*/ 881428 w 914400"/>
                <a:gd name="connsiteY23" fmla="*/ 2061098 h 3186247"/>
                <a:gd name="connsiteX24" fmla="*/ 881428 w 914400"/>
                <a:gd name="connsiteY24" fmla="*/ 757035 h 3186247"/>
                <a:gd name="connsiteX25" fmla="*/ 692393 w 914400"/>
                <a:gd name="connsiteY25" fmla="*/ 946070 h 3186247"/>
                <a:gd name="connsiteX26" fmla="*/ 692394 w 914400"/>
                <a:gd name="connsiteY26" fmla="*/ 2652291 h 318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14400" h="3186247">
                  <a:moveTo>
                    <a:pt x="622790" y="351869"/>
                  </a:moveTo>
                  <a:lnTo>
                    <a:pt x="457202" y="91618"/>
                  </a:lnTo>
                  <a:lnTo>
                    <a:pt x="291613" y="351869"/>
                  </a:lnTo>
                  <a:lnTo>
                    <a:pt x="622790" y="351869"/>
                  </a:lnTo>
                  <a:close/>
                  <a:moveTo>
                    <a:pt x="692394" y="2652291"/>
                  </a:moveTo>
                  <a:lnTo>
                    <a:pt x="649531" y="2652291"/>
                  </a:lnTo>
                  <a:cubicBezTo>
                    <a:pt x="649531" y="2083551"/>
                    <a:pt x="649532" y="1514810"/>
                    <a:pt x="649532" y="946070"/>
                  </a:cubicBezTo>
                  <a:cubicBezTo>
                    <a:pt x="649532" y="841669"/>
                    <a:pt x="564898" y="757035"/>
                    <a:pt x="460497" y="757035"/>
                  </a:cubicBezTo>
                  <a:cubicBezTo>
                    <a:pt x="356096" y="757035"/>
                    <a:pt x="271462" y="841669"/>
                    <a:pt x="271462" y="946070"/>
                  </a:cubicBezTo>
                  <a:cubicBezTo>
                    <a:pt x="270349" y="1688346"/>
                    <a:pt x="269237" y="2430622"/>
                    <a:pt x="268124" y="3172898"/>
                  </a:cubicBezTo>
                  <a:lnTo>
                    <a:pt x="225262" y="3186247"/>
                  </a:lnTo>
                  <a:cubicBezTo>
                    <a:pt x="225262" y="2617507"/>
                    <a:pt x="228600" y="1514810"/>
                    <a:pt x="228600" y="946070"/>
                  </a:cubicBezTo>
                  <a:cubicBezTo>
                    <a:pt x="228600" y="841669"/>
                    <a:pt x="143966" y="757035"/>
                    <a:pt x="39565" y="757035"/>
                  </a:cubicBezTo>
                  <a:lnTo>
                    <a:pt x="39565" y="2061099"/>
                  </a:lnTo>
                  <a:lnTo>
                    <a:pt x="0" y="2061099"/>
                  </a:lnTo>
                  <a:lnTo>
                    <a:pt x="0" y="718570"/>
                  </a:lnTo>
                  <a:lnTo>
                    <a:pt x="0" y="718569"/>
                  </a:lnTo>
                  <a:lnTo>
                    <a:pt x="1" y="718569"/>
                  </a:lnTo>
                  <a:lnTo>
                    <a:pt x="457200" y="0"/>
                  </a:lnTo>
                  <a:lnTo>
                    <a:pt x="914399" y="718569"/>
                  </a:lnTo>
                  <a:lnTo>
                    <a:pt x="914400" y="718569"/>
                  </a:lnTo>
                  <a:lnTo>
                    <a:pt x="914400" y="718570"/>
                  </a:lnTo>
                  <a:lnTo>
                    <a:pt x="914400" y="2061098"/>
                  </a:lnTo>
                  <a:lnTo>
                    <a:pt x="881428" y="2061098"/>
                  </a:lnTo>
                  <a:lnTo>
                    <a:pt x="881428" y="757035"/>
                  </a:lnTo>
                  <a:cubicBezTo>
                    <a:pt x="777027" y="757035"/>
                    <a:pt x="692393" y="841669"/>
                    <a:pt x="692393" y="946070"/>
                  </a:cubicBezTo>
                  <a:cubicBezTo>
                    <a:pt x="692393" y="1514810"/>
                    <a:pt x="692394" y="2083551"/>
                    <a:pt x="692394" y="265229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45">
              <a:extLst>
                <a:ext uri="{FF2B5EF4-FFF2-40B4-BE49-F238E27FC236}">
                  <a16:creationId xmlns:a16="http://schemas.microsoft.com/office/drawing/2014/main" id="{37BE4C91-3E1B-4303-A960-FEA2EA82016F}"/>
                </a:ext>
              </a:extLst>
            </p:cNvPr>
            <p:cNvSpPr/>
            <p:nvPr/>
          </p:nvSpPr>
          <p:spPr>
            <a:xfrm rot="810005" flipH="1">
              <a:off x="2946073" y="3638269"/>
              <a:ext cx="892814" cy="522488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Freeform 50">
              <a:extLst>
                <a:ext uri="{FF2B5EF4-FFF2-40B4-BE49-F238E27FC236}">
                  <a16:creationId xmlns:a16="http://schemas.microsoft.com/office/drawing/2014/main" id="{4F585EB8-34CB-46B1-8F43-9B9BC5BE0732}"/>
                </a:ext>
              </a:extLst>
            </p:cNvPr>
            <p:cNvSpPr/>
            <p:nvPr/>
          </p:nvSpPr>
          <p:spPr>
            <a:xfrm rot="1369059">
              <a:off x="1185779" y="3324128"/>
              <a:ext cx="1045654" cy="611934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50DA3779-5336-4E5B-B02B-5CDC88F09CD5}"/>
                </a:ext>
              </a:extLst>
            </p:cNvPr>
            <p:cNvSpPr/>
            <p:nvPr/>
          </p:nvSpPr>
          <p:spPr>
            <a:xfrm rot="21310303" flipH="1">
              <a:off x="2684779" y="3281210"/>
              <a:ext cx="454929" cy="266232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9" name="Freeform 45">
              <a:extLst>
                <a:ext uri="{FF2B5EF4-FFF2-40B4-BE49-F238E27FC236}">
                  <a16:creationId xmlns:a16="http://schemas.microsoft.com/office/drawing/2014/main" id="{D5479AD8-308C-4C25-AB0B-F99ED52B0593}"/>
                </a:ext>
              </a:extLst>
            </p:cNvPr>
            <p:cNvSpPr/>
            <p:nvPr/>
          </p:nvSpPr>
          <p:spPr>
            <a:xfrm rot="396499" flipH="1">
              <a:off x="2040745" y="3833601"/>
              <a:ext cx="485708" cy="284244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0" name="Freeform 50">
              <a:extLst>
                <a:ext uri="{FF2B5EF4-FFF2-40B4-BE49-F238E27FC236}">
                  <a16:creationId xmlns:a16="http://schemas.microsoft.com/office/drawing/2014/main" id="{41CDA107-5A5A-4F67-AD8C-D5A69CB7D7FF}"/>
                </a:ext>
              </a:extLst>
            </p:cNvPr>
            <p:cNvSpPr/>
            <p:nvPr/>
          </p:nvSpPr>
          <p:spPr>
            <a:xfrm rot="403061">
              <a:off x="1973760" y="3291297"/>
              <a:ext cx="315405" cy="184580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Freeform 45">
              <a:extLst>
                <a:ext uri="{FF2B5EF4-FFF2-40B4-BE49-F238E27FC236}">
                  <a16:creationId xmlns:a16="http://schemas.microsoft.com/office/drawing/2014/main" id="{0E0140F7-502B-404D-A407-16DE80BC0922}"/>
                </a:ext>
              </a:extLst>
            </p:cNvPr>
            <p:cNvSpPr/>
            <p:nvPr/>
          </p:nvSpPr>
          <p:spPr>
            <a:xfrm rot="20700000" flipH="1">
              <a:off x="2239731" y="3133449"/>
              <a:ext cx="485708" cy="284244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A568869C-D19A-4AB2-A247-C91A1EDBE825}"/>
                </a:ext>
              </a:extLst>
            </p:cNvPr>
            <p:cNvSpPr/>
            <p:nvPr/>
          </p:nvSpPr>
          <p:spPr>
            <a:xfrm rot="383939" flipH="1">
              <a:off x="2689409" y="2510205"/>
              <a:ext cx="937541" cy="548664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3" name="Freeform 45">
              <a:extLst>
                <a:ext uri="{FF2B5EF4-FFF2-40B4-BE49-F238E27FC236}">
                  <a16:creationId xmlns:a16="http://schemas.microsoft.com/office/drawing/2014/main" id="{83D5CC0F-922F-43E0-937A-742A5FC221B9}"/>
                </a:ext>
              </a:extLst>
            </p:cNvPr>
            <p:cNvSpPr/>
            <p:nvPr/>
          </p:nvSpPr>
          <p:spPr>
            <a:xfrm rot="20700000" flipH="1">
              <a:off x="2884599" y="4188611"/>
              <a:ext cx="374207" cy="218992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4" name="Freeform 50">
              <a:extLst>
                <a:ext uri="{FF2B5EF4-FFF2-40B4-BE49-F238E27FC236}">
                  <a16:creationId xmlns:a16="http://schemas.microsoft.com/office/drawing/2014/main" id="{05E866CD-B494-4824-A705-97D803E881BB}"/>
                </a:ext>
              </a:extLst>
            </p:cNvPr>
            <p:cNvSpPr/>
            <p:nvPr/>
          </p:nvSpPr>
          <p:spPr>
            <a:xfrm rot="1057610">
              <a:off x="1400309" y="1929660"/>
              <a:ext cx="1496493" cy="875772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id="{34720210-DE6D-4A61-844E-378D14D9AAF4}"/>
                </a:ext>
              </a:extLst>
            </p:cNvPr>
            <p:cNvSpPr/>
            <p:nvPr/>
          </p:nvSpPr>
          <p:spPr>
            <a:xfrm rot="20700000" flipH="1">
              <a:off x="1876922" y="2833176"/>
              <a:ext cx="400079" cy="234133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Freeform 50">
              <a:extLst>
                <a:ext uri="{FF2B5EF4-FFF2-40B4-BE49-F238E27FC236}">
                  <a16:creationId xmlns:a16="http://schemas.microsoft.com/office/drawing/2014/main" id="{FE433B18-C939-4A6E-80B0-FBE4F5A3E14A}"/>
                </a:ext>
              </a:extLst>
            </p:cNvPr>
            <p:cNvSpPr/>
            <p:nvPr/>
          </p:nvSpPr>
          <p:spPr>
            <a:xfrm rot="1740912">
              <a:off x="1464315" y="2953502"/>
              <a:ext cx="561963" cy="328870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2E9B7E5C-AC0F-439B-A6CC-14621BAF440A}"/>
                </a:ext>
              </a:extLst>
            </p:cNvPr>
            <p:cNvSpPr/>
            <p:nvPr/>
          </p:nvSpPr>
          <p:spPr>
            <a:xfrm rot="20963715">
              <a:off x="2362862" y="3493931"/>
              <a:ext cx="328679" cy="192348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15657FC8-7811-43A6-B7C0-AC1B33FD5BB0}"/>
                </a:ext>
              </a:extLst>
            </p:cNvPr>
            <p:cNvSpPr/>
            <p:nvPr/>
          </p:nvSpPr>
          <p:spPr>
            <a:xfrm rot="21114432" flipH="1">
              <a:off x="2829618" y="2016750"/>
              <a:ext cx="640975" cy="375109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9" name="Freeform 45">
              <a:extLst>
                <a:ext uri="{FF2B5EF4-FFF2-40B4-BE49-F238E27FC236}">
                  <a16:creationId xmlns:a16="http://schemas.microsoft.com/office/drawing/2014/main" id="{27190860-C6EA-4DCA-8263-CEA1E70F07A1}"/>
                </a:ext>
              </a:extLst>
            </p:cNvPr>
            <p:cNvSpPr/>
            <p:nvPr/>
          </p:nvSpPr>
          <p:spPr>
            <a:xfrm rot="20700000" flipH="1">
              <a:off x="2686368" y="3037688"/>
              <a:ext cx="341361" cy="199770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0" name="Freeform 50">
              <a:extLst>
                <a:ext uri="{FF2B5EF4-FFF2-40B4-BE49-F238E27FC236}">
                  <a16:creationId xmlns:a16="http://schemas.microsoft.com/office/drawing/2014/main" id="{C8EEDC0D-A263-4B51-A901-19E74DF3A8B4}"/>
                </a:ext>
              </a:extLst>
            </p:cNvPr>
            <p:cNvSpPr/>
            <p:nvPr/>
          </p:nvSpPr>
          <p:spPr>
            <a:xfrm rot="403061">
              <a:off x="2716957" y="3900537"/>
              <a:ext cx="238420" cy="139527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42" name="Oval 21">
            <a:extLst>
              <a:ext uri="{FF2B5EF4-FFF2-40B4-BE49-F238E27FC236}">
                <a16:creationId xmlns:a16="http://schemas.microsoft.com/office/drawing/2014/main" id="{77A01CFE-7F22-41CE-9FA5-8405CDF48FC9}"/>
              </a:ext>
            </a:extLst>
          </p:cNvPr>
          <p:cNvSpPr/>
          <p:nvPr/>
        </p:nvSpPr>
        <p:spPr>
          <a:xfrm rot="20700000">
            <a:off x="6219883" y="2245206"/>
            <a:ext cx="471244" cy="413012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3" name="Rectangle 15">
            <a:extLst>
              <a:ext uri="{FF2B5EF4-FFF2-40B4-BE49-F238E27FC236}">
                <a16:creationId xmlns:a16="http://schemas.microsoft.com/office/drawing/2014/main" id="{01E0C1C1-8CA1-4B5C-9B72-B1E4C9624C91}"/>
              </a:ext>
            </a:extLst>
          </p:cNvPr>
          <p:cNvSpPr/>
          <p:nvPr/>
        </p:nvSpPr>
        <p:spPr>
          <a:xfrm rot="14270044">
            <a:off x="5023982" y="3895005"/>
            <a:ext cx="296519" cy="308881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4" name="Donut 15">
            <a:extLst>
              <a:ext uri="{FF2B5EF4-FFF2-40B4-BE49-F238E27FC236}">
                <a16:creationId xmlns:a16="http://schemas.microsoft.com/office/drawing/2014/main" id="{7E39B077-F098-4900-B580-BC013CC108E4}"/>
              </a:ext>
            </a:extLst>
          </p:cNvPr>
          <p:cNvSpPr/>
          <p:nvPr/>
        </p:nvSpPr>
        <p:spPr>
          <a:xfrm>
            <a:off x="6743446" y="3612856"/>
            <a:ext cx="432286" cy="328323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778AEE-875C-4B91-9A4C-6348D936482D}"/>
              </a:ext>
            </a:extLst>
          </p:cNvPr>
          <p:cNvSpPr txBox="1"/>
          <p:nvPr/>
        </p:nvSpPr>
        <p:spPr>
          <a:xfrm flipH="1">
            <a:off x="7575897" y="2657878"/>
            <a:ext cx="4030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DLaM Display" panose="020F0502020204030204" pitchFamily="2" charset="0"/>
              </a:rPr>
              <a:t>관의 재질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DLaM Display" panose="020F0502020204030204" pitchFamily="2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DLaM Display" panose="020F0502020204030204" pitchFamily="2" charset="0"/>
              </a:rPr>
              <a:t>설치 연도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DLaM Display" panose="020F0502020204030204" pitchFamily="2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DLaM Display" panose="020F0502020204030204" pitchFamily="2" charset="0"/>
              </a:rPr>
              <a:t>매설 연도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DLaM Display" panose="020F0502020204030204" pitchFamily="2" charset="0"/>
              </a:rPr>
              <a:t>, 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DLaM Display" panose="020F0502020204030204" pitchFamily="2" charset="0"/>
              </a:rPr>
              <a:t>길이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DLaM Display" panose="020F0502020204030204" pitchFamily="2" charset="0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DLaM Display" panose="020F0502020204030204" pitchFamily="2" charset="0"/>
              </a:rPr>
              <a:t>관경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DLaM Display" panose="020F0502020204030204" pitchFamily="2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DLaM Display" panose="020F0502020204030204" pitchFamily="2" charset="0"/>
              </a:rPr>
              <a:t>배수형태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DLaM Display" panose="020F0502020204030204" pitchFamily="2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DLaM Display" panose="020F0502020204030204" pitchFamily="2" charset="0"/>
              </a:rPr>
              <a:t>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DLaM Display" panose="020F0502020204030204" pitchFamily="2" charset="0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DLaM Display" panose="020F0502020204030204" pitchFamily="2" charset="0"/>
              </a:rPr>
              <a:t>다양한 데이터를 사용하여 분석한 만큼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DLaM Display" panose="020F0502020204030204" pitchFamily="2" charset="0"/>
              </a:rPr>
              <a:t>, 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DLaM Display" panose="020F0502020204030204" pitchFamily="2" charset="0"/>
              </a:rPr>
              <a:t>위험지역에 대한 조기대처가 가능해짐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DLaM Display" panose="020F0502020204030204" pitchFamily="2" charset="0"/>
              </a:rPr>
              <a:t>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E9E47AA-F019-4225-851F-32BFA6682279}"/>
              </a:ext>
            </a:extLst>
          </p:cNvPr>
          <p:cNvGrpSpPr/>
          <p:nvPr/>
        </p:nvGrpSpPr>
        <p:grpSpPr>
          <a:xfrm flipH="1">
            <a:off x="915994" y="3602952"/>
            <a:ext cx="3758969" cy="1867249"/>
            <a:chOff x="2797757" y="2205282"/>
            <a:chExt cx="2985258" cy="179631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41446D5-E6B2-4922-8A1B-7F616FDD615F}"/>
                </a:ext>
              </a:extLst>
            </p:cNvPr>
            <p:cNvSpPr txBox="1"/>
            <p:nvPr/>
          </p:nvSpPr>
          <p:spPr>
            <a:xfrm>
              <a:off x="2797757" y="2491567"/>
              <a:ext cx="2960572" cy="1510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rgbClr val="404040"/>
                  </a:solidFill>
                </a:rPr>
                <a:t>도시의 안전성을 극대화하고</a:t>
              </a:r>
              <a:r>
                <a:rPr lang="en-US" altLang="ko-KR" sz="1600" dirty="0">
                  <a:solidFill>
                    <a:srgbClr val="404040"/>
                  </a:solidFill>
                </a:rPr>
                <a:t>, </a:t>
              </a:r>
              <a:r>
                <a:rPr lang="ko-KR" altLang="en-US" sz="1600" dirty="0">
                  <a:solidFill>
                    <a:srgbClr val="404040"/>
                  </a:solidFill>
                </a:rPr>
                <a:t>장기적인 도시 계획 수립에 있어 보다 안정적인 기반을 제공하며 이를 통해 안전하고 지속 가능한 도시개발이 가능하다</a:t>
              </a:r>
              <a:r>
                <a:rPr lang="en-US" altLang="ko-KR" sz="1600" dirty="0">
                  <a:solidFill>
                    <a:srgbClr val="404040"/>
                  </a:solidFill>
                </a:rPr>
                <a:t>.</a:t>
              </a:r>
              <a:endParaRPr lang="ko-KR" altLang="en-US" sz="1600" dirty="0">
                <a:solidFill>
                  <a:srgbClr val="404040"/>
                </a:solidFill>
              </a:endParaRPr>
            </a:p>
            <a:p>
              <a:pPr algn="r"/>
              <a:endParaRPr lang="ko-KR" altLang="en-US" sz="1600" dirty="0">
                <a:solidFill>
                  <a:srgbClr val="404040"/>
                </a:solidFill>
              </a:endParaRPr>
            </a:p>
            <a:p>
              <a:pPr algn="r"/>
              <a:endParaRPr lang="en-US" altLang="ko-KR" sz="1600" dirty="0">
                <a:solidFill>
                  <a:srgbClr val="404040"/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9F18246-25B1-4D35-BF03-92806A847EF4}"/>
                </a:ext>
              </a:extLst>
            </p:cNvPr>
            <p:cNvSpPr txBox="1"/>
            <p:nvPr/>
          </p:nvSpPr>
          <p:spPr>
            <a:xfrm>
              <a:off x="2822442" y="2205282"/>
              <a:ext cx="2960573" cy="325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accent1"/>
                  </a:solidFill>
                  <a:cs typeface="Arial" pitchFamily="34" charset="0"/>
                </a:rPr>
                <a:t>미래지향적</a:t>
              </a:r>
              <a:r>
                <a:rPr lang="ko-KR" altLang="en-US" sz="1400" dirty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ko-KR" altLang="en-US" sz="1600" dirty="0">
                  <a:solidFill>
                    <a:schemeClr val="accent1"/>
                  </a:solidFill>
                  <a:cs typeface="Arial" pitchFamily="34" charset="0"/>
                </a:rPr>
                <a:t>발전</a:t>
              </a:r>
            </a:p>
          </p:txBody>
        </p:sp>
      </p:grpSp>
      <p:sp>
        <p:nvSpPr>
          <p:cNvPr id="60" name="Trapezoid 3">
            <a:extLst>
              <a:ext uri="{FF2B5EF4-FFF2-40B4-BE49-F238E27FC236}">
                <a16:creationId xmlns:a16="http://schemas.microsoft.com/office/drawing/2014/main" id="{28F578E0-DB98-471E-8935-24A19C7725F0}"/>
              </a:ext>
            </a:extLst>
          </p:cNvPr>
          <p:cNvSpPr/>
          <p:nvPr/>
        </p:nvSpPr>
        <p:spPr>
          <a:xfrm>
            <a:off x="5243441" y="2725355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746CF96-6398-49F0-A73E-843215E287C4}"/>
              </a:ext>
            </a:extLst>
          </p:cNvPr>
          <p:cNvGrpSpPr/>
          <p:nvPr/>
        </p:nvGrpSpPr>
        <p:grpSpPr>
          <a:xfrm flipH="1">
            <a:off x="931042" y="1886010"/>
            <a:ext cx="3793815" cy="1097156"/>
            <a:chOff x="3059832" y="2159579"/>
            <a:chExt cx="3012932" cy="87485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F8ACC45-2D07-40DF-8FC5-CD95C3E06752}"/>
                </a:ext>
              </a:extLst>
            </p:cNvPr>
            <p:cNvSpPr txBox="1"/>
            <p:nvPr/>
          </p:nvSpPr>
          <p:spPr>
            <a:xfrm>
              <a:off x="3112192" y="2371809"/>
              <a:ext cx="2960572" cy="662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rgbClr val="404040"/>
                  </a:solidFill>
                </a:rPr>
                <a:t>해당 지역의 개발 계획이나 인프라 확장 시 중요한 참고자료로 활용 가능함</a:t>
              </a:r>
              <a:r>
                <a:rPr lang="en-US" altLang="ko-KR" sz="1600" dirty="0">
                  <a:solidFill>
                    <a:srgbClr val="404040"/>
                  </a:solidFill>
                </a:rPr>
                <a:t>.</a:t>
              </a:r>
              <a:endParaRPr lang="ko-KR" altLang="en-US" sz="1600" dirty="0">
                <a:solidFill>
                  <a:srgbClr val="404040"/>
                </a:solidFill>
              </a:endParaRPr>
            </a:p>
            <a:p>
              <a:pPr algn="r"/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CE474A3-EF26-4A36-940B-2136A232D0EE}"/>
                </a:ext>
              </a:extLst>
            </p:cNvPr>
            <p:cNvSpPr txBox="1"/>
            <p:nvPr/>
          </p:nvSpPr>
          <p:spPr>
            <a:xfrm>
              <a:off x="3059832" y="2159579"/>
              <a:ext cx="2960573" cy="269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 err="1">
                  <a:solidFill>
                    <a:schemeClr val="accent1"/>
                  </a:solidFill>
                  <a:cs typeface="Arial" pitchFamily="34" charset="0"/>
                </a:rPr>
                <a:t>개발시</a:t>
              </a:r>
              <a:r>
                <a:rPr lang="ko-KR" altLang="en-US" sz="1600" dirty="0">
                  <a:solidFill>
                    <a:schemeClr val="accent1"/>
                  </a:solidFill>
                  <a:cs typeface="Arial" pitchFamily="34" charset="0"/>
                </a:rPr>
                <a:t> 안정성 확보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F56FBA9-BDF5-4F8B-8E4C-45D9FDBAF05A}"/>
              </a:ext>
            </a:extLst>
          </p:cNvPr>
          <p:cNvSpPr txBox="1"/>
          <p:nvPr/>
        </p:nvSpPr>
        <p:spPr>
          <a:xfrm>
            <a:off x="177353" y="6156449"/>
            <a:ext cx="41616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KANGWON</a:t>
            </a:r>
            <a:r>
              <a:rPr lang="en-GB" altLang="ko-KR" sz="3200" dirty="0">
                <a:solidFill>
                  <a:schemeClr val="accent3"/>
                </a:solidFill>
                <a:cs typeface="Arial" pitchFamily="34" charset="0"/>
              </a:rPr>
              <a:t> A.I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9993D7-2165-8EF8-E198-0B7FFDF20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92FE11-E60C-4E08-AF26-DADA65D872E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DC98D9-E71E-2892-B89E-48BFF43D605B}"/>
              </a:ext>
            </a:extLst>
          </p:cNvPr>
          <p:cNvSpPr txBox="1"/>
          <p:nvPr/>
        </p:nvSpPr>
        <p:spPr>
          <a:xfrm>
            <a:off x="1153403" y="854351"/>
            <a:ext cx="2680221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4.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 기대효과 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–  </a:t>
            </a:r>
            <a:r>
              <a:rPr lang="ko-KR" altLang="en-US" sz="1400" spc="-15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싱크홀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 발생지역 위험도 예측 </a:t>
            </a:r>
            <a:endParaRPr lang="ko-KR" altLang="en-US" sz="1400" spc="-150" dirty="0">
              <a:solidFill>
                <a:srgbClr val="76D347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E46C32F-2315-393B-42CB-FBFA3FE7644A}"/>
              </a:ext>
            </a:extLst>
          </p:cNvPr>
          <p:cNvCxnSpPr/>
          <p:nvPr/>
        </p:nvCxnSpPr>
        <p:spPr>
          <a:xfrm>
            <a:off x="3914353" y="962073"/>
            <a:ext cx="1049020" cy="0"/>
          </a:xfrm>
          <a:prstGeom prst="line">
            <a:avLst/>
          </a:prstGeom>
          <a:ln w="25400">
            <a:solidFill>
              <a:srgbClr val="76D3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AC20B4-01A1-159F-492B-9A244698A428}"/>
              </a:ext>
            </a:extLst>
          </p:cNvPr>
          <p:cNvSpPr txBox="1"/>
          <p:nvPr/>
        </p:nvSpPr>
        <p:spPr>
          <a:xfrm>
            <a:off x="7577951" y="2309249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</a:rPr>
              <a:t>위험도 상시관리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149371-8120-EB58-CCF0-0C76DE7488DF}"/>
              </a:ext>
            </a:extLst>
          </p:cNvPr>
          <p:cNvSpPr txBox="1"/>
          <p:nvPr/>
        </p:nvSpPr>
        <p:spPr>
          <a:xfrm>
            <a:off x="7575897" y="4321005"/>
            <a:ext cx="39360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</a:rPr>
              <a:t>사전 경고 시스템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r>
              <a:rPr lang="ko-KR" altLang="en-US" sz="1600" dirty="0">
                <a:solidFill>
                  <a:srgbClr val="51575F"/>
                </a:solidFill>
              </a:rPr>
              <a:t>시민들에게 안전에 대한 인식을 높이고</a:t>
            </a:r>
            <a:r>
              <a:rPr lang="en-US" altLang="ko-KR" sz="1600" dirty="0">
                <a:solidFill>
                  <a:srgbClr val="51575F"/>
                </a:solidFill>
              </a:rPr>
              <a:t>, </a:t>
            </a:r>
            <a:r>
              <a:rPr lang="ko-KR" altLang="en-US" sz="1600" dirty="0">
                <a:solidFill>
                  <a:srgbClr val="51575F"/>
                </a:solidFill>
              </a:rPr>
              <a:t>위험 지역에 대한 정보를 미리 제공함으로써 사고를 예방한다</a:t>
            </a:r>
            <a:r>
              <a:rPr lang="en-US" altLang="ko-KR" sz="1600" dirty="0">
                <a:solidFill>
                  <a:srgbClr val="51575F"/>
                </a:solidFill>
              </a:rPr>
              <a:t>.</a:t>
            </a:r>
            <a:endParaRPr lang="ko-KR" altLang="en-US" sz="1600" dirty="0">
              <a:solidFill>
                <a:srgbClr val="51575F"/>
              </a:solidFill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13376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E2AA4-4842-D772-D593-1B74676CC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5FB4D9E-961C-8B66-401B-F1A9859A004F}"/>
              </a:ext>
            </a:extLst>
          </p:cNvPr>
          <p:cNvSpPr txBox="1"/>
          <p:nvPr/>
        </p:nvSpPr>
        <p:spPr>
          <a:xfrm>
            <a:off x="0" y="2803730"/>
            <a:ext cx="121920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ko-KR" altLang="en-US" sz="6600" b="1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rPr>
              <a:t>감사합니다</a:t>
            </a:r>
            <a:endParaRPr lang="ko-KR" altLang="en-US" sz="6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D88D78-D9AB-D98F-4136-133D6B564A97}"/>
              </a:ext>
            </a:extLst>
          </p:cNvPr>
          <p:cNvGrpSpPr/>
          <p:nvPr/>
        </p:nvGrpSpPr>
        <p:grpSpPr>
          <a:xfrm>
            <a:off x="2229738" y="882815"/>
            <a:ext cx="7803176" cy="5052397"/>
            <a:chOff x="2229738" y="635165"/>
            <a:chExt cx="7803176" cy="505239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ECF4A1-AA73-71B3-278A-E69CEE7166B1}"/>
                </a:ext>
              </a:extLst>
            </p:cNvPr>
            <p:cNvSpPr/>
            <p:nvPr/>
          </p:nvSpPr>
          <p:spPr>
            <a:xfrm rot="10800000">
              <a:off x="3609975" y="3851803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F236F2C-2123-2D8A-F8EB-AE202C0F16FC}"/>
                </a:ext>
              </a:extLst>
            </p:cNvPr>
            <p:cNvGrpSpPr/>
            <p:nvPr/>
          </p:nvGrpSpPr>
          <p:grpSpPr>
            <a:xfrm>
              <a:off x="2229738" y="635165"/>
              <a:ext cx="7803176" cy="5052397"/>
              <a:chOff x="2229738" y="635165"/>
              <a:chExt cx="7803176" cy="505239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ADE7E4E-1244-6B7D-D73D-D67047C5C722}"/>
                  </a:ext>
                </a:extLst>
              </p:cNvPr>
              <p:cNvSpPr/>
              <p:nvPr/>
            </p:nvSpPr>
            <p:spPr>
              <a:xfrm>
                <a:off x="3609975" y="1151426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C8AC1B-5C66-5DD3-12FB-79F1F52DB6D7}"/>
                  </a:ext>
                </a:extLst>
              </p:cNvPr>
              <p:cNvSpPr/>
              <p:nvPr/>
            </p:nvSpPr>
            <p:spPr>
              <a:xfrm rot="2735247">
                <a:off x="8529637" y="409065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5DC22C-C28F-2C40-B5C2-F9DE948070C4}"/>
                  </a:ext>
                </a:extLst>
              </p:cNvPr>
              <p:cNvSpPr/>
              <p:nvPr/>
            </p:nvSpPr>
            <p:spPr>
              <a:xfrm rot="2735247">
                <a:off x="3452813" y="4639863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8B6F0DE-C10A-28D7-1F1C-82C27AE554FD}"/>
                  </a:ext>
                </a:extLst>
              </p:cNvPr>
              <p:cNvSpPr/>
              <p:nvPr/>
            </p:nvSpPr>
            <p:spPr>
              <a:xfrm rot="2735247">
                <a:off x="9257907" y="-35067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31D4390-608D-FECC-8F57-D2407B35457E}"/>
                  </a:ext>
                </a:extLst>
              </p:cNvPr>
              <p:cNvSpPr/>
              <p:nvPr/>
            </p:nvSpPr>
            <p:spPr>
              <a:xfrm rot="2735247">
                <a:off x="2899970" y="4912555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C183EB1-DB94-E468-C8ED-7D8071E91685}"/>
              </a:ext>
            </a:extLst>
          </p:cNvPr>
          <p:cNvSpPr txBox="1"/>
          <p:nvPr/>
        </p:nvSpPr>
        <p:spPr>
          <a:xfrm>
            <a:off x="603454" y="432050"/>
            <a:ext cx="2790059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pc="-5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KoPub돋움체 Bold"/>
              </a:rPr>
              <a:t>Kangwon</a:t>
            </a:r>
            <a:r>
              <a:rPr lang="en-US" altLang="ko-KR" spc="-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에스코어 드림 5 Medium"/>
              </a:rPr>
              <a:t> National</a:t>
            </a:r>
            <a:r>
              <a:rPr lang="ko-KR" altLang="en-US" spc="-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에스코어 드림 5 Medium"/>
              </a:rPr>
              <a:t> </a:t>
            </a:r>
            <a:r>
              <a:rPr lang="en-US" altLang="ko-KR" spc="-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KoPub돋움체 Bold"/>
              </a:rPr>
              <a:t>University</a:t>
            </a:r>
            <a:endParaRPr lang="ko-KR" altLang="en-US" spc="-5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a typeface="KoPub돋움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3DF5C-6F49-9F7D-A299-AECD6AACC296}"/>
              </a:ext>
            </a:extLst>
          </p:cNvPr>
          <p:cNvSpPr txBox="1"/>
          <p:nvPr/>
        </p:nvSpPr>
        <p:spPr>
          <a:xfrm>
            <a:off x="9863138" y="6153258"/>
            <a:ext cx="203383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pc="-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+mn-cs"/>
              </a:rPr>
              <a:t>AI</a:t>
            </a:r>
            <a:r>
              <a:rPr lang="ko-KR" altLang="en-US" spc="-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+mn-cs"/>
              </a:rPr>
              <a:t>소프트웨어학과</a:t>
            </a:r>
            <a:endParaRPr lang="ko-KR" altLang="en-US" spc="-5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06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8540" y="400459"/>
            <a:ext cx="619167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cs typeface="Arial" pitchFamily="34" charset="0"/>
              </a:rPr>
              <a:t>목차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B798CC-A50B-4833-A9F4-CD4A9317294E}"/>
              </a:ext>
            </a:extLst>
          </p:cNvPr>
          <p:cNvGrpSpPr/>
          <p:nvPr/>
        </p:nvGrpSpPr>
        <p:grpSpPr>
          <a:xfrm>
            <a:off x="4166562" y="1710827"/>
            <a:ext cx="5501856" cy="905927"/>
            <a:chOff x="5776287" y="1615577"/>
            <a:chExt cx="5501856" cy="90592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55384"/>
              <a:chOff x="6751979" y="1666120"/>
              <a:chExt cx="4526164" cy="855384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cs typeface="Arial" pitchFamily="34" charset="0"/>
                  </a:rPr>
                  <a:t>-  </a:t>
                </a:r>
                <a:r>
                  <a:rPr lang="ko-KR" altLang="en-US" sz="1100" dirty="0" err="1">
                    <a:solidFill>
                      <a:schemeClr val="bg1"/>
                    </a:solidFill>
                    <a:cs typeface="Arial" pitchFamily="34" charset="0"/>
                  </a:rPr>
                  <a:t>싱크홀</a:t>
                </a:r>
                <a:r>
                  <a:rPr lang="ko-KR" altLang="en-US" sz="1100" dirty="0">
                    <a:solidFill>
                      <a:schemeClr val="bg1"/>
                    </a:solidFill>
                    <a:cs typeface="Arial" pitchFamily="34" charset="0"/>
                  </a:rPr>
                  <a:t> 선정 이유</a:t>
                </a:r>
                <a:endParaRPr lang="en-US" altLang="ko-KR" sz="11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100" dirty="0">
                    <a:solidFill>
                      <a:schemeClr val="bg1"/>
                    </a:solidFill>
                    <a:cs typeface="Arial" pitchFamily="34" charset="0"/>
                  </a:rPr>
                  <a:t>지역 선정 이유</a:t>
                </a:r>
                <a:endParaRPr lang="en-US" altLang="ko-KR" sz="11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bg1"/>
                    </a:solidFill>
                    <a:cs typeface="Arial" pitchFamily="34" charset="0"/>
                  </a:rPr>
                  <a:t>주제 선정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776287" y="1615577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9459A3-3616-4690-9950-AA429FBFDFB4}"/>
              </a:ext>
            </a:extLst>
          </p:cNvPr>
          <p:cNvGrpSpPr/>
          <p:nvPr/>
        </p:nvGrpSpPr>
        <p:grpSpPr>
          <a:xfrm>
            <a:off x="4166562" y="2850652"/>
            <a:ext cx="5501856" cy="1075204"/>
            <a:chOff x="5776287" y="1615577"/>
            <a:chExt cx="5501856" cy="107520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05C2F2B-CA7A-4DFE-9546-DDCD4C7CD701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1024661"/>
              <a:chOff x="6751979" y="1666120"/>
              <a:chExt cx="4526164" cy="102466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EB471A-C385-402A-A8DD-57F933A5D346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cs typeface="Arial" pitchFamily="34" charset="0"/>
                  </a:rPr>
                  <a:t>-  </a:t>
                </a:r>
                <a:r>
                  <a:rPr lang="ko-KR" altLang="en-US" sz="1100" dirty="0">
                    <a:solidFill>
                      <a:schemeClr val="bg1"/>
                    </a:solidFill>
                    <a:cs typeface="Arial" pitchFamily="34" charset="0"/>
                  </a:rPr>
                  <a:t>빅데이터 분석 공모전 수상작</a:t>
                </a:r>
                <a:endParaRPr lang="en-US" altLang="ko-KR" sz="11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100" spc="-150" dirty="0" err="1">
                    <a:ln w="9525"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/>
                    <a:ea typeface="KoPub돋움체 Bold"/>
                  </a:rPr>
                  <a:t>하수관로</a:t>
                </a:r>
                <a:r>
                  <a:rPr lang="ko-KR" altLang="en-US" sz="1100" spc="-150" dirty="0">
                    <a:ln w="9525"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/>
                    <a:ea typeface="KoPub돋움체 Bold"/>
                  </a:rPr>
                  <a:t> 건전도와 </a:t>
                </a:r>
                <a:r>
                  <a:rPr lang="ko-KR" altLang="en-US" sz="1100" spc="-150" dirty="0" err="1">
                    <a:ln w="9525"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/>
                    <a:ea typeface="KoPub돋움체 Bold"/>
                  </a:rPr>
                  <a:t>도로함몰</a:t>
                </a:r>
                <a:r>
                  <a:rPr lang="ko-KR" altLang="en-US" sz="1100" spc="-150" dirty="0">
                    <a:ln w="9525"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/>
                    <a:ea typeface="KoPub돋움체 Bold"/>
                  </a:rPr>
                  <a:t> 발생 상관관계 분석</a:t>
                </a:r>
                <a:endParaRPr lang="en-US" altLang="ko-KR" sz="11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100" dirty="0">
                    <a:solidFill>
                      <a:schemeClr val="bg1"/>
                    </a:solidFill>
                    <a:cs typeface="Arial" pitchFamily="34" charset="0"/>
                  </a:rPr>
                  <a:t>카르스트 지형의 삼척시</a:t>
                </a:r>
                <a:endParaRPr lang="en-US" altLang="ko-KR" sz="11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96E1CD-75CD-452D-A4BE-E1789794770A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bg1"/>
                    </a:solidFill>
                    <a:cs typeface="Arial" pitchFamily="34" charset="0"/>
                  </a:rPr>
                  <a:t>선행연구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892250-0812-424C-9181-78128436C8F3}"/>
                </a:ext>
              </a:extLst>
            </p:cNvPr>
            <p:cNvSpPr txBox="1"/>
            <p:nvPr/>
          </p:nvSpPr>
          <p:spPr>
            <a:xfrm>
              <a:off x="5776287" y="1615577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ED876F-7A33-4478-9ED3-A2053B8B8EEA}"/>
              </a:ext>
            </a:extLst>
          </p:cNvPr>
          <p:cNvGrpSpPr/>
          <p:nvPr/>
        </p:nvGrpSpPr>
        <p:grpSpPr>
          <a:xfrm>
            <a:off x="4166562" y="3990477"/>
            <a:ext cx="5501856" cy="1075204"/>
            <a:chOff x="5776287" y="1615577"/>
            <a:chExt cx="5501856" cy="10752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83C7EEA-D7A0-4CCA-B9CA-80018BB8D4A8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1024661"/>
              <a:chOff x="6751979" y="1666120"/>
              <a:chExt cx="4526164" cy="1024661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184A27-D783-41AE-BF78-834B54A99CFA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100" dirty="0">
                    <a:solidFill>
                      <a:schemeClr val="bg1"/>
                    </a:solidFill>
                    <a:cs typeface="Arial" pitchFamily="34" charset="0"/>
                  </a:rPr>
                  <a:t>분석 목표</a:t>
                </a:r>
                <a:endParaRPr lang="en-US" altLang="ko-KR" sz="11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100" dirty="0">
                    <a:solidFill>
                      <a:schemeClr val="bg1"/>
                    </a:solidFill>
                    <a:cs typeface="Arial" pitchFamily="34" charset="0"/>
                  </a:rPr>
                  <a:t>데이터 수집</a:t>
                </a:r>
                <a:endParaRPr lang="en-US" altLang="ko-KR" sz="11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100" dirty="0">
                    <a:solidFill>
                      <a:schemeClr val="bg1"/>
                    </a:solidFill>
                    <a:cs typeface="Arial" pitchFamily="34" charset="0"/>
                  </a:rPr>
                  <a:t>모델 제작</a:t>
                </a:r>
                <a:endParaRPr lang="en-US" altLang="ko-KR" sz="11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DE9DD4-9B53-4681-95FD-81AD463B262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bg1"/>
                    </a:solidFill>
                    <a:cs typeface="Arial" pitchFamily="34" charset="0"/>
                  </a:rPr>
                  <a:t>모델 제작 과정 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D4E945-B51D-4D17-A36E-ABB30618F236}"/>
                </a:ext>
              </a:extLst>
            </p:cNvPr>
            <p:cNvSpPr txBox="1"/>
            <p:nvPr/>
          </p:nvSpPr>
          <p:spPr>
            <a:xfrm>
              <a:off x="5776287" y="1615577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3FF8F0-0341-431C-9CC0-5437F8473CAD}"/>
              </a:ext>
            </a:extLst>
          </p:cNvPr>
          <p:cNvGrpSpPr/>
          <p:nvPr/>
        </p:nvGrpSpPr>
        <p:grpSpPr>
          <a:xfrm>
            <a:off x="4166562" y="5130302"/>
            <a:ext cx="5501856" cy="769441"/>
            <a:chOff x="5776287" y="1615577"/>
            <a:chExt cx="5501856" cy="76944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9585401-6AF6-460A-9FFF-F2B339A0A706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686107"/>
              <a:chOff x="6751979" y="1666120"/>
              <a:chExt cx="4526164" cy="686107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A6C6CE-4240-4698-BAE8-FECAAD71438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cs typeface="Arial" pitchFamily="34" charset="0"/>
                  </a:rPr>
                  <a:t>-  </a:t>
                </a:r>
                <a:r>
                  <a:rPr lang="ko-KR" altLang="en-US" sz="1100" dirty="0" err="1">
                    <a:solidFill>
                      <a:schemeClr val="bg1"/>
                    </a:solidFill>
                    <a:cs typeface="Arial" pitchFamily="34" charset="0"/>
                  </a:rPr>
                  <a:t>싱크홀</a:t>
                </a:r>
                <a:r>
                  <a:rPr lang="ko-KR" altLang="en-US" sz="1100" dirty="0">
                    <a:solidFill>
                      <a:schemeClr val="bg1"/>
                    </a:solidFill>
                    <a:cs typeface="Arial" pitchFamily="34" charset="0"/>
                  </a:rPr>
                  <a:t> 발생 지역 위험도 예측</a:t>
                </a:r>
                <a:endParaRPr lang="en-US" altLang="ko-KR" sz="11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5FFC5C-85C1-4ABD-85BC-2489AF1C6166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bg1"/>
                    </a:solidFill>
                    <a:cs typeface="Arial" pitchFamily="34" charset="0"/>
                  </a:rPr>
                  <a:t>기대효과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B8D4DD-DB44-40F9-8FF0-AD92E175052C}"/>
                </a:ext>
              </a:extLst>
            </p:cNvPr>
            <p:cNvSpPr txBox="1"/>
            <p:nvPr/>
          </p:nvSpPr>
          <p:spPr>
            <a:xfrm>
              <a:off x="5776287" y="1615577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6DBC13-95E7-4C1A-AF99-CC8F6212FB9E}"/>
              </a:ext>
            </a:extLst>
          </p:cNvPr>
          <p:cNvGrpSpPr/>
          <p:nvPr/>
        </p:nvGrpSpPr>
        <p:grpSpPr>
          <a:xfrm>
            <a:off x="7861110" y="623255"/>
            <a:ext cx="4330890" cy="419100"/>
            <a:chOff x="8086725" y="476250"/>
            <a:chExt cx="4105275" cy="419100"/>
          </a:xfrm>
          <a:solidFill>
            <a:schemeClr val="bg1">
              <a:alpha val="76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E6F925-1329-461C-AC7C-C7F2CDF199DE}"/>
                </a:ext>
              </a:extLst>
            </p:cNvPr>
            <p:cNvSpPr/>
            <p:nvPr/>
          </p:nvSpPr>
          <p:spPr>
            <a:xfrm>
              <a:off x="8086725" y="476250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A6628D8-CB2C-471D-9AC3-F09F428486BA}"/>
                </a:ext>
              </a:extLst>
            </p:cNvPr>
            <p:cNvSpPr/>
            <p:nvPr/>
          </p:nvSpPr>
          <p:spPr>
            <a:xfrm>
              <a:off x="8086725" y="597566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E0BA12-A4FF-4C16-88CE-9D7AEFD8E9F0}"/>
                </a:ext>
              </a:extLst>
            </p:cNvPr>
            <p:cNvSpPr/>
            <p:nvPr/>
          </p:nvSpPr>
          <p:spPr>
            <a:xfrm>
              <a:off x="8086725" y="718882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7B6650B-3813-4290-92F3-478A32614B01}"/>
                </a:ext>
              </a:extLst>
            </p:cNvPr>
            <p:cNvSpPr/>
            <p:nvPr/>
          </p:nvSpPr>
          <p:spPr>
            <a:xfrm>
              <a:off x="8086725" y="840198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F267B17-2C67-4B78-8859-E800DA91ADD2}"/>
              </a:ext>
            </a:extLst>
          </p:cNvPr>
          <p:cNvSpPr/>
          <p:nvPr/>
        </p:nvSpPr>
        <p:spPr>
          <a:xfrm rot="5400000">
            <a:off x="-1758439" y="2725388"/>
            <a:ext cx="4972050" cy="1445239"/>
          </a:xfrm>
          <a:custGeom>
            <a:avLst/>
            <a:gdLst>
              <a:gd name="connsiteX0" fmla="*/ 0 w 4972050"/>
              <a:gd name="connsiteY0" fmla="*/ 0 h 1445239"/>
              <a:gd name="connsiteX1" fmla="*/ 4972050 w 4972050"/>
              <a:gd name="connsiteY1" fmla="*/ 0 h 1445239"/>
              <a:gd name="connsiteX2" fmla="*/ 4972050 w 4972050"/>
              <a:gd name="connsiteY2" fmla="*/ 1445239 h 1445239"/>
              <a:gd name="connsiteX3" fmla="*/ 4846713 w 4972050"/>
              <a:gd name="connsiteY3" fmla="*/ 1445239 h 1445239"/>
              <a:gd name="connsiteX4" fmla="*/ 4846713 w 4972050"/>
              <a:gd name="connsiteY4" fmla="*/ 125337 h 1445239"/>
              <a:gd name="connsiteX5" fmla="*/ 125337 w 4972050"/>
              <a:gd name="connsiteY5" fmla="*/ 125337 h 1445239"/>
              <a:gd name="connsiteX6" fmla="*/ 125337 w 4972050"/>
              <a:gd name="connsiteY6" fmla="*/ 1445239 h 1445239"/>
              <a:gd name="connsiteX7" fmla="*/ 0 w 4972050"/>
              <a:gd name="connsiteY7" fmla="*/ 1445239 h 144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72050" h="1445239">
                <a:moveTo>
                  <a:pt x="0" y="0"/>
                </a:moveTo>
                <a:lnTo>
                  <a:pt x="4972050" y="0"/>
                </a:lnTo>
                <a:lnTo>
                  <a:pt x="4972050" y="1445239"/>
                </a:lnTo>
                <a:lnTo>
                  <a:pt x="4846713" y="1445239"/>
                </a:lnTo>
                <a:lnTo>
                  <a:pt x="4846713" y="125337"/>
                </a:lnTo>
                <a:lnTo>
                  <a:pt x="125337" y="125337"/>
                </a:lnTo>
                <a:lnTo>
                  <a:pt x="125337" y="1445239"/>
                </a:lnTo>
                <a:lnTo>
                  <a:pt x="0" y="14452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F4E780-8920-4322-9A87-9DD344690DAE}"/>
              </a:ext>
            </a:extLst>
          </p:cNvPr>
          <p:cNvSpPr/>
          <p:nvPr/>
        </p:nvSpPr>
        <p:spPr>
          <a:xfrm rot="2735247">
            <a:off x="1354415" y="305526"/>
            <a:ext cx="104775" cy="1445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D198E3-9A3A-4082-B0E1-E020A95744D1}"/>
              </a:ext>
            </a:extLst>
          </p:cNvPr>
          <p:cNvSpPr/>
          <p:nvPr/>
        </p:nvSpPr>
        <p:spPr>
          <a:xfrm rot="2735247">
            <a:off x="2082685" y="-138606"/>
            <a:ext cx="104775" cy="14452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D7DA95F-039D-486A-B977-9B7F3E9EFFF5}"/>
              </a:ext>
            </a:extLst>
          </p:cNvPr>
          <p:cNvSpPr txBox="1">
            <a:spLocks/>
          </p:cNvSpPr>
          <p:nvPr/>
        </p:nvSpPr>
        <p:spPr>
          <a:xfrm>
            <a:off x="2215667" y="4932983"/>
            <a:ext cx="2544355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6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KoPub돋움체 Bold"/>
                <a:ea typeface="KoPub돋움체 Bold"/>
              </a:rPr>
              <a:t>우리의 일상에 많이 가까워진 </a:t>
            </a:r>
            <a:r>
              <a:rPr lang="en-US" altLang="ko-KR" sz="16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KoPub돋움체 Bold"/>
                <a:ea typeface="KoPub돋움체 Bold"/>
              </a:rPr>
              <a:t>“</a:t>
            </a:r>
            <a:r>
              <a:rPr lang="ko-KR" altLang="en-US" sz="1600" b="1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Bold"/>
                <a:ea typeface="KoPub돋움체 Bold"/>
              </a:rPr>
              <a:t>재난</a:t>
            </a:r>
            <a:r>
              <a:rPr lang="en-US" altLang="ko-KR" sz="16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KoPub돋움체 Bold"/>
                <a:ea typeface="KoPub돋움체 Bold"/>
              </a:rPr>
              <a:t>”</a:t>
            </a:r>
            <a:endParaRPr lang="ko-KR" altLang="en-US" sz="1600" spc="-2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KoPub돋움체 Bold"/>
              <a:ea typeface="KoPub돋움체 Bold"/>
            </a:endParaRP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3C98AC-34D7-444D-A3E8-428D89799F03}"/>
              </a:ext>
            </a:extLst>
          </p:cNvPr>
          <p:cNvSpPr txBox="1">
            <a:spLocks/>
          </p:cNvSpPr>
          <p:nvPr/>
        </p:nvSpPr>
        <p:spPr>
          <a:xfrm>
            <a:off x="7501067" y="4932983"/>
            <a:ext cx="2544355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6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KoPub돋움체 Bold"/>
                <a:ea typeface="KoPub돋움체 Bold"/>
              </a:rPr>
              <a:t>구멍 뚫린 </a:t>
            </a:r>
            <a:r>
              <a:rPr lang="ko-KR" altLang="en-US" sz="1600" b="1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Bold"/>
                <a:ea typeface="KoPub돋움체 Bold"/>
              </a:rPr>
              <a:t>지하</a:t>
            </a:r>
            <a:r>
              <a:rPr lang="en-US" altLang="ko-KR" sz="16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 sz="16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KoPub돋움체 Bold"/>
                <a:ea typeface="KoPub돋움체 Bold"/>
              </a:rPr>
              <a:t> 무너지는 </a:t>
            </a:r>
            <a:r>
              <a:rPr lang="ko-KR" altLang="en-US" sz="1600" b="1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Bold"/>
                <a:ea typeface="KoPub돋움체 Bold"/>
              </a:rPr>
              <a:t>도시</a:t>
            </a:r>
          </a:p>
        </p:txBody>
      </p:sp>
      <p:sp>
        <p:nvSpPr>
          <p:cNvPr id="30" name="직사각형 1">
            <a:extLst>
              <a:ext uri="{FF2B5EF4-FFF2-40B4-BE49-F238E27FC236}">
                <a16:creationId xmlns:a16="http://schemas.microsoft.com/office/drawing/2014/main" id="{44025C8F-D442-49A4-82F7-C45A67F2A8DC}"/>
              </a:ext>
            </a:extLst>
          </p:cNvPr>
          <p:cNvSpPr/>
          <p:nvPr/>
        </p:nvSpPr>
        <p:spPr>
          <a:xfrm>
            <a:off x="2290586" y="5423182"/>
            <a:ext cx="2394516" cy="631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4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KoPub돋움체 Bold"/>
                <a:ea typeface="KoPub돋움체 Bold"/>
              </a:rPr>
              <a:t>어쩌면 화재</a:t>
            </a:r>
            <a:r>
              <a:rPr lang="en-US" altLang="ko-KR" sz="14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KoPub돋움체 Bold"/>
                <a:ea typeface="KoPub돋움체 Bold"/>
              </a:rPr>
              <a:t>, </a:t>
            </a:r>
            <a:r>
              <a:rPr lang="ko-KR" altLang="en-US" sz="14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KoPub돋움체 Bold"/>
                <a:ea typeface="KoPub돋움체 Bold"/>
              </a:rPr>
              <a:t>홍수만큼의 피해를 일으킬 </a:t>
            </a:r>
            <a:r>
              <a:rPr lang="en-US" altLang="ko-KR" sz="14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KoPub돋움체 Bold"/>
                <a:ea typeface="KoPub돋움체 Bold"/>
              </a:rPr>
              <a:t>“</a:t>
            </a:r>
            <a:r>
              <a:rPr lang="ko-KR" altLang="en-US" sz="14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KoPub돋움체 Bold"/>
                <a:ea typeface="KoPub돋움체 Bold"/>
              </a:rPr>
              <a:t>재해</a:t>
            </a:r>
            <a:r>
              <a:rPr lang="en-US" altLang="ko-KR" sz="14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KoPub돋움체 Bold"/>
                <a:ea typeface="KoPub돋움체 Bold"/>
              </a:rPr>
              <a:t>”</a:t>
            </a:r>
            <a:endParaRPr lang="en-US" altLang="ko-KR" sz="1400" spc="-90" dirty="0">
              <a:solidFill>
                <a:schemeClr val="accent4"/>
              </a:solidFill>
              <a:latin typeface="KoPub돋움체 Bold"/>
              <a:ea typeface="KoPub돋움체 Bold"/>
            </a:endParaRPr>
          </a:p>
        </p:txBody>
      </p:sp>
      <p:sp>
        <p:nvSpPr>
          <p:cNvPr id="33" name="직사각형 40">
            <a:extLst>
              <a:ext uri="{FF2B5EF4-FFF2-40B4-BE49-F238E27FC236}">
                <a16:creationId xmlns:a16="http://schemas.microsoft.com/office/drawing/2014/main" id="{E404F194-9558-4993-A682-45F7F873C9D2}"/>
              </a:ext>
            </a:extLst>
          </p:cNvPr>
          <p:cNvSpPr/>
          <p:nvPr/>
        </p:nvSpPr>
        <p:spPr>
          <a:xfrm>
            <a:off x="7819313" y="5423182"/>
            <a:ext cx="1907861" cy="631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en-US" altLang="ko-KR" sz="14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KoPub돋움체 Bold"/>
                <a:ea typeface="KoPub돋움체 Bold"/>
              </a:rPr>
              <a:t>10</a:t>
            </a:r>
            <a:r>
              <a:rPr lang="ko-KR" altLang="en-US" sz="14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KoPub돋움체 Bold"/>
                <a:ea typeface="KoPub돋움체 Bold"/>
              </a:rPr>
              <a:t>년간 국내에서 발생한 </a:t>
            </a:r>
            <a:r>
              <a:rPr lang="ko-KR" altLang="en-US" sz="1400" spc="-9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KoPub돋움체 Bold"/>
                <a:ea typeface="KoPub돋움체 Bold"/>
              </a:rPr>
              <a:t>싱크홀</a:t>
            </a:r>
            <a:r>
              <a:rPr lang="ko-KR" altLang="en-US" sz="14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KoPub돋움체 Bold"/>
                <a:ea typeface="KoPub돋움체 Bold"/>
              </a:rPr>
              <a:t> </a:t>
            </a:r>
            <a:r>
              <a:rPr lang="en-US" altLang="ko-KR" sz="14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KoPub돋움체 Bold"/>
                <a:ea typeface="KoPub돋움체 Bold"/>
              </a:rPr>
              <a:t>“2085</a:t>
            </a:r>
            <a:r>
              <a:rPr lang="ko-KR" altLang="en-US" sz="14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KoPub돋움체 Bold"/>
                <a:ea typeface="KoPub돋움체 Bold"/>
              </a:rPr>
              <a:t>건</a:t>
            </a:r>
            <a:r>
              <a:rPr lang="en-US" altLang="ko-KR" sz="14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KoPub돋움체 Bold"/>
                <a:ea typeface="KoPub돋움체 Bold"/>
              </a:rPr>
              <a:t>”</a:t>
            </a:r>
            <a:r>
              <a:rPr lang="ko-KR" altLang="en-US" sz="14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KoPub돋움체 Bold"/>
                <a:ea typeface="KoPub돋움체 Bold"/>
              </a:rPr>
              <a:t>  </a:t>
            </a:r>
            <a:endParaRPr lang="en-US" altLang="ko-KR" sz="14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KoPub돋움체 Bold"/>
              <a:ea typeface="KoPub돋움체 Bold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CC57ED-01F8-1DD2-0804-71D05C654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92FE11-E60C-4E08-AF26-DADA65D872EA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34" name="Picture 6" descr="부산서 8m 깊이 ‘싱크홀’…트럭 2대 빠져 / 채널A / 뉴스TOP 10">
            <a:extLst>
              <a:ext uri="{FF2B5EF4-FFF2-40B4-BE49-F238E27FC236}">
                <a16:creationId xmlns:a16="http://schemas.microsoft.com/office/drawing/2014/main" id="{82AB6403-3996-3150-5464-84D3BD666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24388" y="2220395"/>
            <a:ext cx="4526915" cy="2546390"/>
          </a:xfrm>
          <a:prstGeom prst="rect">
            <a:avLst/>
          </a:prstGeom>
          <a:noFill/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8" descr="기사 이미지">
            <a:extLst>
              <a:ext uri="{FF2B5EF4-FFF2-40B4-BE49-F238E27FC236}">
                <a16:creationId xmlns:a16="http://schemas.microsoft.com/office/drawing/2014/main" id="{95D0D676-0000-65E3-D07E-1A5CA603E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947" r="1"/>
          <a:stretch/>
        </p:blipFill>
        <p:spPr>
          <a:xfrm>
            <a:off x="6651688" y="2220395"/>
            <a:ext cx="4243114" cy="2546390"/>
          </a:xfrm>
          <a:prstGeom prst="rect">
            <a:avLst/>
          </a:prstGeom>
          <a:noFill/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F2EE78E-4A02-D0F9-6C65-C13768DBD9DC}"/>
              </a:ext>
            </a:extLst>
          </p:cNvPr>
          <p:cNvSpPr txBox="1"/>
          <p:nvPr/>
        </p:nvSpPr>
        <p:spPr>
          <a:xfrm>
            <a:off x="1127125" y="908050"/>
            <a:ext cx="870431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A239"/>
                </a:solidFill>
                <a:latin typeface="KoPub돋움체 Bold"/>
                <a:ea typeface="KoPub돋움체 Bold"/>
              </a:rPr>
              <a:t>1.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A239"/>
                </a:solidFill>
                <a:latin typeface="KoPub돋움체 Bold"/>
                <a:ea typeface="KoPub돋움체 Bold"/>
              </a:rPr>
              <a:t> 공모전 주제</a:t>
            </a:r>
            <a:endParaRPr lang="ko-KR" altLang="en-US" sz="1400" spc="-150" dirty="0">
              <a:solidFill>
                <a:srgbClr val="58A239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F848B46-76B0-82BF-983A-FEDFCE3C0B26}"/>
              </a:ext>
            </a:extLst>
          </p:cNvPr>
          <p:cNvCxnSpPr/>
          <p:nvPr/>
        </p:nvCxnSpPr>
        <p:spPr>
          <a:xfrm>
            <a:off x="2177682" y="1015772"/>
            <a:ext cx="1049020" cy="0"/>
          </a:xfrm>
          <a:prstGeom prst="line">
            <a:avLst/>
          </a:prstGeom>
          <a:ln w="25400">
            <a:solidFill>
              <a:srgbClr val="58A2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3D10BB2-4FAA-FE32-047D-41391BDE1857}"/>
              </a:ext>
            </a:extLst>
          </p:cNvPr>
          <p:cNvSpPr txBox="1"/>
          <p:nvPr/>
        </p:nvSpPr>
        <p:spPr>
          <a:xfrm>
            <a:off x="1127125" y="1256030"/>
            <a:ext cx="2508700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200" spc="-2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Bold"/>
                <a:ea typeface="KoPub돋움체 Bold"/>
              </a:rPr>
              <a:t>싱크홀</a:t>
            </a:r>
            <a:r>
              <a:rPr lang="ko-KR" altLang="en-US" sz="32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Bold"/>
                <a:ea typeface="KoPub돋움체 Bold"/>
              </a:rPr>
              <a:t> 선정 이유</a:t>
            </a:r>
            <a:endParaRPr lang="ko-KR" altLang="en-US" sz="3200" spc="-200" dirty="0">
              <a:latin typeface="KoPub돋움체 Bold"/>
              <a:ea typeface="KoPub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3796081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2C379-B556-82DD-84DD-1FA50184B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0B7B2A4-DF21-4B99-27A8-2245A5172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19" y="1619250"/>
            <a:ext cx="7032225" cy="4281740"/>
          </a:xfrm>
          <a:prstGeom prst="rect">
            <a:avLst/>
          </a:prstGeom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EC94C422-097D-04A5-51DB-7A62E01503F2}"/>
              </a:ext>
            </a:extLst>
          </p:cNvPr>
          <p:cNvSpPr/>
          <p:nvPr/>
        </p:nvSpPr>
        <p:spPr>
          <a:xfrm rot="10800000">
            <a:off x="7439025" y="542161"/>
            <a:ext cx="4058506" cy="1861687"/>
          </a:xfrm>
          <a:prstGeom prst="round1Rect">
            <a:avLst/>
          </a:prstGeom>
          <a:ln>
            <a:solidFill>
              <a:srgbClr val="76D34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9080E-4A02-D74E-F5BA-626B303119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92FE11-E60C-4E08-AF26-DADA65D872E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9805DA-DD1F-BA45-534F-F797C1093E4F}"/>
              </a:ext>
            </a:extLst>
          </p:cNvPr>
          <p:cNvSpPr txBox="1"/>
          <p:nvPr/>
        </p:nvSpPr>
        <p:spPr>
          <a:xfrm>
            <a:off x="1127125" y="908050"/>
            <a:ext cx="870431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A239"/>
                </a:solidFill>
                <a:latin typeface="KoPub돋움체 Bold"/>
                <a:ea typeface="KoPub돋움체 Bold"/>
              </a:rPr>
              <a:t>1.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A239"/>
                </a:solidFill>
                <a:latin typeface="KoPub돋움체 Bold"/>
                <a:ea typeface="KoPub돋움체 Bold"/>
              </a:rPr>
              <a:t> 공모전 주제</a:t>
            </a:r>
            <a:endParaRPr lang="ko-KR" altLang="en-US" sz="1400" spc="-150" dirty="0">
              <a:solidFill>
                <a:srgbClr val="58A239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3C51C98-5FA6-C47E-ED96-06D147AAAE77}"/>
              </a:ext>
            </a:extLst>
          </p:cNvPr>
          <p:cNvCxnSpPr/>
          <p:nvPr/>
        </p:nvCxnSpPr>
        <p:spPr>
          <a:xfrm>
            <a:off x="2177682" y="1015772"/>
            <a:ext cx="1049020" cy="0"/>
          </a:xfrm>
          <a:prstGeom prst="line">
            <a:avLst/>
          </a:prstGeom>
          <a:ln w="25400">
            <a:solidFill>
              <a:srgbClr val="58A2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C8C0A30-123C-A3FC-D16A-EBEC6F3B0820}"/>
              </a:ext>
            </a:extLst>
          </p:cNvPr>
          <p:cNvSpPr txBox="1"/>
          <p:nvPr/>
        </p:nvSpPr>
        <p:spPr>
          <a:xfrm>
            <a:off x="1127125" y="1256030"/>
            <a:ext cx="2176878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32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Bold"/>
                <a:ea typeface="KoPub돋움체 Bold"/>
              </a:rPr>
              <a:t>지역 선정 이유</a:t>
            </a:r>
            <a:endParaRPr lang="ko-KR" altLang="en-US" sz="3200" spc="-200" dirty="0">
              <a:latin typeface="KoPub돋움체 Bold"/>
              <a:ea typeface="KoPub돋움체 Bold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29839917-3358-9D99-772F-25772F36EA76}"/>
              </a:ext>
            </a:extLst>
          </p:cNvPr>
          <p:cNvSpPr txBox="1"/>
          <p:nvPr/>
        </p:nvSpPr>
        <p:spPr>
          <a:xfrm>
            <a:off x="8028432" y="1076158"/>
            <a:ext cx="3329928" cy="113024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>
              <a:lnSpc>
                <a:spcPct val="130000"/>
              </a:lnSpc>
              <a:defRPr/>
            </a:pPr>
            <a:r>
              <a:rPr lang="ko-KR" altLang="en-US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인구 수</a:t>
            </a:r>
            <a:r>
              <a:rPr lang="ko-KR" altLang="en-US" b="1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8741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 따른 재난 피해</a:t>
            </a:r>
            <a:r>
              <a:rPr lang="ko-KR" altLang="en-US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8741F"/>
                </a:solidFill>
                <a:latin typeface="+mn-ea"/>
              </a:rPr>
              <a:t> </a:t>
            </a:r>
            <a:r>
              <a:rPr lang="ko-KR" altLang="en-US" sz="2000" b="1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Medium"/>
                <a:ea typeface="KoPub돋움체 Medium"/>
              </a:rPr>
              <a:t>증가</a:t>
            </a:r>
            <a:endParaRPr lang="en-US" altLang="ko-KR" b="1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KoPub돋움체 Medium"/>
              <a:ea typeface="KoPub돋움체 Medium"/>
            </a:endParaRPr>
          </a:p>
          <a:p>
            <a:pPr algn="r" latinLnBrk="0">
              <a:lnSpc>
                <a:spcPct val="130000"/>
              </a:lnSpc>
              <a:defRPr/>
            </a:pPr>
            <a:r>
              <a:rPr lang="ko-KR" altLang="en-US" b="1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Medium"/>
                <a:ea typeface="KoPub돋움체 Medium"/>
              </a:rPr>
              <a:t>인구 밀도</a:t>
            </a:r>
            <a:r>
              <a:rPr lang="ko-KR" altLang="en-US" b="1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Medium"/>
                <a:ea typeface="KoPub돋움체 Medium"/>
              </a:rPr>
              <a:t>가 가장 높은 서울이 </a:t>
            </a:r>
            <a:endParaRPr lang="en-US" altLang="ko-KR" b="1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KoPub돋움체 Medium"/>
              <a:ea typeface="KoPub돋움체 Medium"/>
            </a:endParaRPr>
          </a:p>
          <a:p>
            <a:pPr algn="r" latinLnBrk="0">
              <a:lnSpc>
                <a:spcPct val="130000"/>
              </a:lnSpc>
              <a:defRPr/>
            </a:pPr>
            <a:r>
              <a:rPr lang="ko-KR" altLang="en-US" b="1" spc="-9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Medium"/>
                <a:ea typeface="KoPub돋움체 Medium"/>
              </a:rPr>
              <a:t>싱크홀</a:t>
            </a:r>
            <a:r>
              <a:rPr lang="ko-KR" altLang="en-US" b="1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Medium"/>
                <a:ea typeface="KoPub돋움체 Medium"/>
              </a:rPr>
              <a:t> 발생 시 </a:t>
            </a:r>
            <a:r>
              <a:rPr lang="ko-KR" altLang="en-US" sz="2000" b="1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Medium"/>
                <a:ea typeface="KoPub돋움체 Medium"/>
              </a:rPr>
              <a:t>재난 피해 </a:t>
            </a:r>
            <a:r>
              <a:rPr lang="ko-KR" altLang="en-US" b="1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Medium"/>
                <a:ea typeface="KoPub돋움체 Medium"/>
              </a:rPr>
              <a:t>가장 큼</a:t>
            </a:r>
            <a:endParaRPr lang="en-US" altLang="ko-KR" sz="16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C59FB"/>
              </a:solidFill>
              <a:latin typeface="KoPub돋움체 Medium"/>
              <a:ea typeface="KoPub돋움체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ABF223-B57F-FE54-49AA-8D441A1A2861}"/>
              </a:ext>
            </a:extLst>
          </p:cNvPr>
          <p:cNvSpPr txBox="1"/>
          <p:nvPr/>
        </p:nvSpPr>
        <p:spPr>
          <a:xfrm>
            <a:off x="1310005" y="6079794"/>
            <a:ext cx="1978106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"/>
                <a:ea typeface="KoPub돋움체 Bold"/>
              </a:rPr>
              <a:t>▲   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"/>
                <a:ea typeface="KoPub돋움체 Bold"/>
              </a:rPr>
              <a:t>2023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지역별 인구밀도 그래프</a:t>
            </a:r>
            <a:endParaRPr lang="ko-KR" altLang="en-US" sz="1400" spc="-15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17085F41-801A-E34C-4B5F-312C3BEDE61F}"/>
              </a:ext>
            </a:extLst>
          </p:cNvPr>
          <p:cNvSpPr txBox="1"/>
          <p:nvPr/>
        </p:nvSpPr>
        <p:spPr>
          <a:xfrm>
            <a:off x="8606003" y="678251"/>
            <a:ext cx="2752357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400" b="1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/>
                <a:ea typeface="KoPub돋움체 Medium"/>
              </a:rPr>
              <a:t>인구밀집도</a:t>
            </a:r>
            <a:r>
              <a:rPr lang="ko-KR" altLang="en-US" sz="24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/>
                <a:ea typeface="KoPub돋움체 Medium"/>
              </a:rPr>
              <a:t> 최상의 </a:t>
            </a:r>
            <a:r>
              <a:rPr lang="ko-KR" altLang="en-US" sz="2400" b="1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/>
                <a:ea typeface="KoPub돋움체 Medium"/>
              </a:rPr>
              <a:t>서울시</a:t>
            </a:r>
            <a:endParaRPr lang="ko-KR" altLang="en-US" sz="2400" b="1" spc="-200" dirty="0">
              <a:solidFill>
                <a:schemeClr val="bg1"/>
              </a:solidFill>
              <a:latin typeface="KoPub돋움체 Medium"/>
              <a:ea typeface="KoPub돋움체 Medium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EFDD46-FCA1-7A65-491F-494D48C7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201" y="1824673"/>
            <a:ext cx="609685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1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0F955C1-A27D-1D95-773C-405ED8A37C6C}"/>
              </a:ext>
            </a:extLst>
          </p:cNvPr>
          <p:cNvSpPr txBox="1"/>
          <p:nvPr/>
        </p:nvSpPr>
        <p:spPr>
          <a:xfrm>
            <a:off x="4787265" y="1476673"/>
            <a:ext cx="5820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2019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공공데이터 활용 빅데이터 분석 공모전 최우수상 수상작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396A3B-D922-CEA3-381A-FC316AFBF9D2}"/>
              </a:ext>
            </a:extLst>
          </p:cNvPr>
          <p:cNvSpPr txBox="1"/>
          <p:nvPr/>
        </p:nvSpPr>
        <p:spPr>
          <a:xfrm>
            <a:off x="1127125" y="908050"/>
            <a:ext cx="2808461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A239"/>
                </a:solidFill>
                <a:latin typeface="KoPub돋움체 Bold"/>
                <a:ea typeface="KoPub돋움체 Bold"/>
              </a:rPr>
              <a:t>2.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A239"/>
                </a:solidFill>
                <a:latin typeface="KoPub돋움체 Bold"/>
                <a:ea typeface="KoPub돋움체 Bold"/>
              </a:rPr>
              <a:t> 선행 연구 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A239"/>
                </a:solidFill>
                <a:latin typeface="KoPub돋움체 Bold"/>
                <a:ea typeface="KoPub돋움체 Bold"/>
              </a:rPr>
              <a:t>– 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A239"/>
                </a:solidFill>
                <a:latin typeface="KoPub돋움체 Bold"/>
                <a:ea typeface="KoPub돋움체 Bold"/>
              </a:rPr>
              <a:t>빅데이터  분석 공모전 수상작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A239"/>
                </a:solidFill>
                <a:latin typeface="KoPub돋움체 Bold"/>
                <a:ea typeface="KoPub돋움체 Bold"/>
              </a:rPr>
              <a:t>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A239"/>
                </a:solidFill>
                <a:latin typeface="KoPub돋움체 Bold"/>
                <a:ea typeface="KoPub돋움체 Bold"/>
              </a:rPr>
              <a:t> </a:t>
            </a:r>
            <a:endParaRPr lang="ko-KR" altLang="en-US" sz="1400" spc="-150" dirty="0">
              <a:solidFill>
                <a:srgbClr val="58A239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798AB4C-85F3-4CF9-A6D6-BA56671B624F}"/>
              </a:ext>
            </a:extLst>
          </p:cNvPr>
          <p:cNvCxnSpPr/>
          <p:nvPr/>
        </p:nvCxnSpPr>
        <p:spPr>
          <a:xfrm>
            <a:off x="4015626" y="1015772"/>
            <a:ext cx="1049020" cy="0"/>
          </a:xfrm>
          <a:prstGeom prst="line">
            <a:avLst/>
          </a:prstGeom>
          <a:ln w="25400">
            <a:solidFill>
              <a:srgbClr val="58A2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E81DFB-0F43-A44D-8AF4-0473B0322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6" y="1459483"/>
            <a:ext cx="2997200" cy="422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4505B5-5804-83FF-2B84-AE448CE277B1}"/>
              </a:ext>
            </a:extLst>
          </p:cNvPr>
          <p:cNvSpPr txBox="1"/>
          <p:nvPr/>
        </p:nvSpPr>
        <p:spPr>
          <a:xfrm>
            <a:off x="4860225" y="2141280"/>
            <a:ext cx="6207824" cy="5181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2800" spc="-2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KoPub돋움체 Medium"/>
                <a:ea typeface="KoPub돋움체 Medium"/>
              </a:rPr>
              <a:t>머신러닝</a:t>
            </a:r>
            <a:r>
              <a:rPr lang="ko-KR" altLang="en-US" sz="28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KoPub돋움체 Medium"/>
                <a:ea typeface="KoPub돋움체 Medium"/>
              </a:rPr>
              <a:t> 기반 </a:t>
            </a:r>
            <a:r>
              <a:rPr lang="ko-KR" altLang="en-US" sz="3200" b="1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KoPub돋움체 Medium"/>
                <a:ea typeface="KoPub돋움체 Medium"/>
              </a:rPr>
              <a:t>전국</a:t>
            </a:r>
            <a:r>
              <a:rPr lang="ko-KR" altLang="en-US" sz="28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KoPub돋움체 Medium"/>
                <a:ea typeface="KoPub돋움체 Medium"/>
              </a:rPr>
              <a:t> </a:t>
            </a:r>
            <a:r>
              <a:rPr lang="ko-KR" altLang="en-US" sz="2800" spc="-2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KoPub돋움체 Medium"/>
                <a:ea typeface="KoPub돋움체 Medium"/>
              </a:rPr>
              <a:t>싱크홀</a:t>
            </a:r>
            <a:r>
              <a:rPr lang="ko-KR" altLang="en-US" sz="28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KoPub돋움체 Medium"/>
                <a:ea typeface="KoPub돋움체 Medium"/>
              </a:rPr>
              <a:t> 발생 예측 </a:t>
            </a:r>
            <a:r>
              <a:rPr lang="ko-KR" altLang="en-US" sz="3200" b="1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KoPub돋움체 Medium"/>
                <a:ea typeface="KoPub돋움체 Medium"/>
              </a:rPr>
              <a:t>프로그램</a:t>
            </a:r>
            <a:endParaRPr lang="ko-KR" altLang="en-US" sz="2800" b="1" spc="-2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KoPub돋움체 Medium"/>
              <a:ea typeface="KoPub돋움체 Medium"/>
            </a:endParaRPr>
          </a:p>
        </p:txBody>
      </p:sp>
      <p:sp>
        <p:nvSpPr>
          <p:cNvPr id="12" name="사각형: 둥근 한쪽 모서리 11">
            <a:extLst>
              <a:ext uri="{FF2B5EF4-FFF2-40B4-BE49-F238E27FC236}">
                <a16:creationId xmlns:a16="http://schemas.microsoft.com/office/drawing/2014/main" id="{6086331B-1A7A-EF77-6CF9-6A5E714B09B3}"/>
              </a:ext>
            </a:extLst>
          </p:cNvPr>
          <p:cNvSpPr/>
          <p:nvPr/>
        </p:nvSpPr>
        <p:spPr>
          <a:xfrm flipH="1">
            <a:off x="4219573" y="2786765"/>
            <a:ext cx="7791451" cy="3985489"/>
          </a:xfrm>
          <a:prstGeom prst="round1Rect">
            <a:avLst>
              <a:gd name="adj" fmla="val 38729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C698D2-30E6-0A24-9E4D-B9CA97EC4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92FE11-E60C-4E08-AF26-DADA65D872EA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54FB0B-AD21-AD22-0F69-7780BCC96E2B}"/>
              </a:ext>
            </a:extLst>
          </p:cNvPr>
          <p:cNvSpPr txBox="1"/>
          <p:nvPr/>
        </p:nvSpPr>
        <p:spPr>
          <a:xfrm>
            <a:off x="5246109" y="3678999"/>
            <a:ext cx="48934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싱크홀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 발생 현황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지역별 인구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기상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수질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지질 데이터를 이용하여 전국에서 발생할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싱크홀을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 예측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FE3F7D-909F-8FEF-9465-A88A5140B986}"/>
              </a:ext>
            </a:extLst>
          </p:cNvPr>
          <p:cNvSpPr txBox="1"/>
          <p:nvPr/>
        </p:nvSpPr>
        <p:spPr>
          <a:xfrm>
            <a:off x="5194854" y="4470144"/>
            <a:ext cx="546825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회귀분석을 통해 상관관계 분석 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LightGBM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모델을 이용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6" name="Chevron 60">
            <a:extLst>
              <a:ext uri="{FF2B5EF4-FFF2-40B4-BE49-F238E27FC236}">
                <a16:creationId xmlns:a16="http://schemas.microsoft.com/office/drawing/2014/main" id="{D258D08A-2476-63D5-2D8F-884CB7E275F7}"/>
              </a:ext>
            </a:extLst>
          </p:cNvPr>
          <p:cNvSpPr/>
          <p:nvPr/>
        </p:nvSpPr>
        <p:spPr>
          <a:xfrm>
            <a:off x="4953358" y="5266180"/>
            <a:ext cx="142986" cy="172908"/>
          </a:xfrm>
          <a:prstGeom prst="chevron">
            <a:avLst>
              <a:gd name="adj" fmla="val 528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50AE14-72B2-9D8F-A3ED-8B08A849489D}"/>
              </a:ext>
            </a:extLst>
          </p:cNvPr>
          <p:cNvSpPr txBox="1"/>
          <p:nvPr/>
        </p:nvSpPr>
        <p:spPr>
          <a:xfrm>
            <a:off x="5163350" y="5166642"/>
            <a:ext cx="586884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분류모델의 경우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교차검층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·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정확도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 ·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재현율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 ·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정밀도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 · F1 SCORE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를 통해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가장 적절한 모델을 선정하였고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회귀모델의 경우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RMSE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를 이용하여 최적의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하이퍼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 파라미터 값을 구함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" name="Chevron 60">
            <a:extLst>
              <a:ext uri="{FF2B5EF4-FFF2-40B4-BE49-F238E27FC236}">
                <a16:creationId xmlns:a16="http://schemas.microsoft.com/office/drawing/2014/main" id="{16635233-CA2B-2200-D448-6E8637460D8C}"/>
              </a:ext>
            </a:extLst>
          </p:cNvPr>
          <p:cNvSpPr/>
          <p:nvPr/>
        </p:nvSpPr>
        <p:spPr>
          <a:xfrm>
            <a:off x="4953358" y="4552967"/>
            <a:ext cx="142986" cy="172908"/>
          </a:xfrm>
          <a:prstGeom prst="chevron">
            <a:avLst>
              <a:gd name="adj" fmla="val 528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sp>
        <p:nvSpPr>
          <p:cNvPr id="8" name="Chevron 60">
            <a:extLst>
              <a:ext uri="{FF2B5EF4-FFF2-40B4-BE49-F238E27FC236}">
                <a16:creationId xmlns:a16="http://schemas.microsoft.com/office/drawing/2014/main" id="{DB4E242D-8307-6912-9D26-1DB52A914ADA}"/>
              </a:ext>
            </a:extLst>
          </p:cNvPr>
          <p:cNvSpPr/>
          <p:nvPr/>
        </p:nvSpPr>
        <p:spPr>
          <a:xfrm>
            <a:off x="4953358" y="3798478"/>
            <a:ext cx="142986" cy="172908"/>
          </a:xfrm>
          <a:prstGeom prst="chevron">
            <a:avLst>
              <a:gd name="adj" fmla="val 528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432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BD23F-5C53-8E5E-D64B-606E2E6C3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63FACD-8353-4B9A-8CB2-233EC39EA704}"/>
              </a:ext>
            </a:extLst>
          </p:cNvPr>
          <p:cNvSpPr/>
          <p:nvPr/>
        </p:nvSpPr>
        <p:spPr>
          <a:xfrm rot="16200000">
            <a:off x="-925803" y="925796"/>
            <a:ext cx="6857999" cy="500639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F315712-72A3-1282-60D0-F9FEC3B5AC93}"/>
              </a:ext>
            </a:extLst>
          </p:cNvPr>
          <p:cNvSpPr/>
          <p:nvPr/>
        </p:nvSpPr>
        <p:spPr>
          <a:xfrm>
            <a:off x="634563" y="590006"/>
            <a:ext cx="6772941" cy="2832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EF0E1D-8890-893C-C1A8-B76909E225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74" r="2344"/>
          <a:stretch/>
        </p:blipFill>
        <p:spPr>
          <a:xfrm>
            <a:off x="1127125" y="1410723"/>
            <a:ext cx="5873534" cy="2376206"/>
          </a:xfrm>
          <a:prstGeom prst="rect">
            <a:avLst/>
          </a:prstGeom>
          <a:ln w="444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F974CB-624D-19D1-BBD7-1A234F864A9B}"/>
              </a:ext>
            </a:extLst>
          </p:cNvPr>
          <p:cNvSpPr txBox="1"/>
          <p:nvPr/>
        </p:nvSpPr>
        <p:spPr>
          <a:xfrm>
            <a:off x="1127125" y="908050"/>
            <a:ext cx="3879267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A239"/>
                </a:solidFill>
                <a:latin typeface="KoPub돋움체 Bold"/>
                <a:ea typeface="KoPub돋움체 Bold"/>
              </a:rPr>
              <a:t>2.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A239"/>
                </a:solidFill>
                <a:latin typeface="KoPub돋움체 Bold"/>
                <a:ea typeface="KoPub돋움체 Bold"/>
              </a:rPr>
              <a:t> 선행 연구 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A239"/>
                </a:solidFill>
                <a:latin typeface="KoPub돋움체 Bold"/>
                <a:ea typeface="KoPub돋움체 Bold"/>
              </a:rPr>
              <a:t>–  </a:t>
            </a:r>
            <a:r>
              <a:rPr lang="ko-KR" altLang="en-US" sz="1400" spc="-15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A239"/>
                </a:solidFill>
                <a:latin typeface="KoPub돋움체 Bold"/>
                <a:ea typeface="KoPub돋움체 Bold"/>
              </a:rPr>
              <a:t>하수관로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A239"/>
                </a:solidFill>
                <a:latin typeface="KoPub돋움체 Bold"/>
                <a:ea typeface="KoPub돋움체 Bold"/>
              </a:rPr>
              <a:t> 건전도와 </a:t>
            </a:r>
            <a:r>
              <a:rPr lang="ko-KR" altLang="en-US" sz="1400" spc="-15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A239"/>
                </a:solidFill>
                <a:latin typeface="KoPub돋움체 Bold"/>
                <a:ea typeface="KoPub돋움체 Bold"/>
              </a:rPr>
              <a:t>도로함몰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A239"/>
                </a:solidFill>
                <a:latin typeface="KoPub돋움체 Bold"/>
                <a:ea typeface="KoPub돋움체 Bold"/>
              </a:rPr>
              <a:t> 발생 상관관계 분석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A239"/>
                </a:solidFill>
                <a:latin typeface="KoPub돋움체 Bold"/>
                <a:ea typeface="KoPub돋움체 Bold"/>
              </a:rPr>
              <a:t>  </a:t>
            </a:r>
            <a:endParaRPr lang="ko-KR" altLang="en-US" sz="1400" spc="-150" dirty="0">
              <a:solidFill>
                <a:srgbClr val="58A239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B29836-F3ED-8AC3-D42F-BC743986036B}"/>
              </a:ext>
            </a:extLst>
          </p:cNvPr>
          <p:cNvCxnSpPr/>
          <p:nvPr/>
        </p:nvCxnSpPr>
        <p:spPr>
          <a:xfrm>
            <a:off x="5094618" y="1015772"/>
            <a:ext cx="1049020" cy="0"/>
          </a:xfrm>
          <a:prstGeom prst="line">
            <a:avLst/>
          </a:prstGeom>
          <a:ln w="25400">
            <a:solidFill>
              <a:srgbClr val="58A2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89219B-F248-6F8E-9990-A4DAD4B0E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92FE11-E60C-4E08-AF26-DADA65D872EA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33" name="Group 118">
            <a:extLst>
              <a:ext uri="{FF2B5EF4-FFF2-40B4-BE49-F238E27FC236}">
                <a16:creationId xmlns:a16="http://schemas.microsoft.com/office/drawing/2014/main" id="{2E8B6EDD-510F-C2E7-DED7-B1FEE00D332B}"/>
              </a:ext>
            </a:extLst>
          </p:cNvPr>
          <p:cNvGrpSpPr/>
          <p:nvPr/>
        </p:nvGrpSpPr>
        <p:grpSpPr>
          <a:xfrm>
            <a:off x="5447304" y="4108303"/>
            <a:ext cx="276999" cy="276999"/>
            <a:chOff x="2411760" y="3606832"/>
            <a:chExt cx="206152" cy="206152"/>
          </a:xfrm>
        </p:grpSpPr>
        <p:sp>
          <p:nvSpPr>
            <p:cNvPr id="34" name="Oval 124">
              <a:extLst>
                <a:ext uri="{FF2B5EF4-FFF2-40B4-BE49-F238E27FC236}">
                  <a16:creationId xmlns:a16="http://schemas.microsoft.com/office/drawing/2014/main" id="{6C0B6C85-776A-F682-E88D-882405EC5EF8}"/>
                </a:ext>
              </a:extLst>
            </p:cNvPr>
            <p:cNvSpPr/>
            <p:nvPr/>
          </p:nvSpPr>
          <p:spPr>
            <a:xfrm>
              <a:off x="2411760" y="3606832"/>
              <a:ext cx="206152" cy="206152"/>
            </a:xfrm>
            <a:prstGeom prst="ellipse">
              <a:avLst/>
            </a:prstGeom>
            <a:solidFill>
              <a:srgbClr val="76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  <p:sp>
          <p:nvSpPr>
            <p:cNvPr id="35" name="Chevron 60">
              <a:extLst>
                <a:ext uri="{FF2B5EF4-FFF2-40B4-BE49-F238E27FC236}">
                  <a16:creationId xmlns:a16="http://schemas.microsoft.com/office/drawing/2014/main" id="{1D748BF3-BBE9-B982-85C0-42B88D844606}"/>
                </a:ext>
              </a:extLst>
            </p:cNvPr>
            <p:cNvSpPr/>
            <p:nvPr/>
          </p:nvSpPr>
          <p:spPr>
            <a:xfrm>
              <a:off x="2473351" y="3645566"/>
              <a:ext cx="106415" cy="128684"/>
            </a:xfrm>
            <a:prstGeom prst="chevron">
              <a:avLst>
                <a:gd name="adj" fmla="val 5286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64EC28F-9D27-8862-1B30-18326FBD785C}"/>
              </a:ext>
            </a:extLst>
          </p:cNvPr>
          <p:cNvSpPr txBox="1"/>
          <p:nvPr/>
        </p:nvSpPr>
        <p:spPr>
          <a:xfrm>
            <a:off x="5886892" y="4043490"/>
            <a:ext cx="50063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다양한 하수관 및 주변 환경 정보를 고려하여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34" charset="0"/>
              </a:rPr>
              <a:t>,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서울시의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하수관로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건전도와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도로함몰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발생 상관관계를 </a:t>
            </a:r>
            <a:r>
              <a:rPr lang="en-US" altLang="ko-KR" sz="1600" dirty="0"/>
              <a:t>Pearson </a:t>
            </a:r>
            <a:r>
              <a:rPr lang="ko-KR" altLang="en-US" sz="1600" dirty="0"/>
              <a:t>상관계수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 분석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38" name="Group 118">
            <a:extLst>
              <a:ext uri="{FF2B5EF4-FFF2-40B4-BE49-F238E27FC236}">
                <a16:creationId xmlns:a16="http://schemas.microsoft.com/office/drawing/2014/main" id="{8132860D-B8FE-C429-8CFB-C77DBA868946}"/>
              </a:ext>
            </a:extLst>
          </p:cNvPr>
          <p:cNvGrpSpPr/>
          <p:nvPr/>
        </p:nvGrpSpPr>
        <p:grpSpPr>
          <a:xfrm>
            <a:off x="5447304" y="5039047"/>
            <a:ext cx="276999" cy="276999"/>
            <a:chOff x="2411760" y="3606832"/>
            <a:chExt cx="206152" cy="206152"/>
          </a:xfrm>
        </p:grpSpPr>
        <p:sp>
          <p:nvSpPr>
            <p:cNvPr id="39" name="Oval 124">
              <a:extLst>
                <a:ext uri="{FF2B5EF4-FFF2-40B4-BE49-F238E27FC236}">
                  <a16:creationId xmlns:a16="http://schemas.microsoft.com/office/drawing/2014/main" id="{C03B87E0-D483-26CD-45AB-4D0E1829CB3C}"/>
                </a:ext>
              </a:extLst>
            </p:cNvPr>
            <p:cNvSpPr/>
            <p:nvPr/>
          </p:nvSpPr>
          <p:spPr>
            <a:xfrm>
              <a:off x="2411760" y="3606832"/>
              <a:ext cx="206152" cy="206152"/>
            </a:xfrm>
            <a:prstGeom prst="ellipse">
              <a:avLst/>
            </a:prstGeom>
            <a:solidFill>
              <a:srgbClr val="76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  <p:sp>
          <p:nvSpPr>
            <p:cNvPr id="40" name="Chevron 60">
              <a:extLst>
                <a:ext uri="{FF2B5EF4-FFF2-40B4-BE49-F238E27FC236}">
                  <a16:creationId xmlns:a16="http://schemas.microsoft.com/office/drawing/2014/main" id="{A87588A9-0EB3-6B46-5699-08FE4EC07AF7}"/>
                </a:ext>
              </a:extLst>
            </p:cNvPr>
            <p:cNvSpPr/>
            <p:nvPr/>
          </p:nvSpPr>
          <p:spPr>
            <a:xfrm>
              <a:off x="2473351" y="3645566"/>
              <a:ext cx="106415" cy="128684"/>
            </a:xfrm>
            <a:prstGeom prst="chevron">
              <a:avLst>
                <a:gd name="adj" fmla="val 5286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7457DE5-5DC5-B83D-0F9F-AF8463B116F2}"/>
              </a:ext>
            </a:extLst>
          </p:cNvPr>
          <p:cNvSpPr txBox="1"/>
          <p:nvPr/>
        </p:nvSpPr>
        <p:spPr>
          <a:xfrm>
            <a:off x="5886892" y="4933512"/>
            <a:ext cx="56574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+mn-ea"/>
              </a:rPr>
              <a:t>AHP </a:t>
            </a:r>
            <a:r>
              <a:rPr lang="ko-KR" altLang="en-US" sz="1600" dirty="0">
                <a:latin typeface="+mn-ea"/>
              </a:rPr>
              <a:t>분석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통해 영향인자 간 중요도를 평가하여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인자 간 가중치가 부여된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도로함몰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위함도 평가 방법을 제시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42" name="Group 118">
            <a:extLst>
              <a:ext uri="{FF2B5EF4-FFF2-40B4-BE49-F238E27FC236}">
                <a16:creationId xmlns:a16="http://schemas.microsoft.com/office/drawing/2014/main" id="{94A35A09-6BA5-C0BB-CC8C-67425EB42A8D}"/>
              </a:ext>
            </a:extLst>
          </p:cNvPr>
          <p:cNvGrpSpPr/>
          <p:nvPr/>
        </p:nvGrpSpPr>
        <p:grpSpPr>
          <a:xfrm>
            <a:off x="5447304" y="5703091"/>
            <a:ext cx="276999" cy="276999"/>
            <a:chOff x="2411760" y="3606832"/>
            <a:chExt cx="206152" cy="206152"/>
          </a:xfrm>
        </p:grpSpPr>
        <p:sp>
          <p:nvSpPr>
            <p:cNvPr id="43" name="Oval 124">
              <a:extLst>
                <a:ext uri="{FF2B5EF4-FFF2-40B4-BE49-F238E27FC236}">
                  <a16:creationId xmlns:a16="http://schemas.microsoft.com/office/drawing/2014/main" id="{DA86A5CB-2C2D-7614-D928-1DE9120D3329}"/>
                </a:ext>
              </a:extLst>
            </p:cNvPr>
            <p:cNvSpPr/>
            <p:nvPr/>
          </p:nvSpPr>
          <p:spPr>
            <a:xfrm>
              <a:off x="2411760" y="3606832"/>
              <a:ext cx="206152" cy="206152"/>
            </a:xfrm>
            <a:prstGeom prst="ellipse">
              <a:avLst/>
            </a:prstGeom>
            <a:solidFill>
              <a:srgbClr val="76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  <p:sp>
          <p:nvSpPr>
            <p:cNvPr id="44" name="Chevron 60">
              <a:extLst>
                <a:ext uri="{FF2B5EF4-FFF2-40B4-BE49-F238E27FC236}">
                  <a16:creationId xmlns:a16="http://schemas.microsoft.com/office/drawing/2014/main" id="{6F119116-C95A-87CB-D065-214C41893508}"/>
                </a:ext>
              </a:extLst>
            </p:cNvPr>
            <p:cNvSpPr/>
            <p:nvPr/>
          </p:nvSpPr>
          <p:spPr>
            <a:xfrm>
              <a:off x="2473351" y="3645566"/>
              <a:ext cx="106415" cy="128684"/>
            </a:xfrm>
            <a:prstGeom prst="chevron">
              <a:avLst>
                <a:gd name="adj" fmla="val 5286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B4DEB8F-385A-9835-2261-32F59371EAD4}"/>
              </a:ext>
            </a:extLst>
          </p:cNvPr>
          <p:cNvSpPr txBox="1"/>
          <p:nvPr/>
        </p:nvSpPr>
        <p:spPr>
          <a:xfrm>
            <a:off x="5886892" y="5616606"/>
            <a:ext cx="488588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시범지역에 실제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도로함몰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발생 데이터와 위험도 분석결과를 비교해 상관성을 검토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537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FD5B53-A6A5-FE54-3B85-3B9E29B5D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92FE11-E60C-4E08-AF26-DADA65D872E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48C81E5-77B4-9760-3442-6D730445091F}"/>
              </a:ext>
            </a:extLst>
          </p:cNvPr>
          <p:cNvSpPr/>
          <p:nvPr/>
        </p:nvSpPr>
        <p:spPr>
          <a:xfrm>
            <a:off x="4091395" y="1199744"/>
            <a:ext cx="3121903" cy="4912360"/>
          </a:xfrm>
          <a:prstGeom prst="roundRect">
            <a:avLst>
              <a:gd name="adj" fmla="val 578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8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78BA2-88A1-721E-1ABC-836D318AA3AC}"/>
              </a:ext>
            </a:extLst>
          </p:cNvPr>
          <p:cNvSpPr txBox="1"/>
          <p:nvPr/>
        </p:nvSpPr>
        <p:spPr>
          <a:xfrm>
            <a:off x="7566452" y="3435126"/>
            <a:ext cx="4140372" cy="5181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200" b="1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KoPub돋움체 Medium"/>
                <a:ea typeface="KoPub돋움체 Medium"/>
              </a:rPr>
              <a:t>카르스트</a:t>
            </a:r>
            <a:r>
              <a:rPr lang="ko-KR" altLang="en-US" sz="32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KoPub돋움체 Medium"/>
                <a:ea typeface="KoPub돋움체 Medium"/>
              </a:rPr>
              <a:t> 지형의 </a:t>
            </a:r>
            <a:r>
              <a:rPr lang="ko-KR" altLang="en-US" sz="3200" b="1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KoPub돋움체 Medium"/>
                <a:ea typeface="KoPub돋움체 Medium"/>
              </a:rPr>
              <a:t>삼척시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9A8393-95BE-4015-0125-7A17CB0B6400}"/>
              </a:ext>
            </a:extLst>
          </p:cNvPr>
          <p:cNvSpPr txBox="1"/>
          <p:nvPr/>
        </p:nvSpPr>
        <p:spPr>
          <a:xfrm>
            <a:off x="7566452" y="4356339"/>
            <a:ext cx="4171150" cy="15800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1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Medium"/>
                <a:ea typeface="KoPub돋움체 Medium"/>
              </a:rPr>
              <a:t>카르스트 지형</a:t>
            </a:r>
            <a:r>
              <a:rPr lang="en-US" altLang="ko-KR" sz="11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Medium"/>
                <a:ea typeface="KoPub돋움체 Medium"/>
              </a:rPr>
              <a:t>(</a:t>
            </a:r>
            <a:r>
              <a:rPr lang="ko-KR" altLang="en-US" sz="11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Medium"/>
                <a:ea typeface="KoPub돋움체 Medium"/>
              </a:rPr>
              <a:t>독일어</a:t>
            </a:r>
            <a:r>
              <a:rPr lang="en-US" altLang="ko-KR" sz="11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Medium"/>
                <a:ea typeface="KoPub돋움체 Medium"/>
              </a:rPr>
              <a:t>: Karst):</a:t>
            </a:r>
            <a:r>
              <a:rPr lang="ko-KR" altLang="en-US" sz="11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Medium"/>
                <a:ea typeface="KoPub돋움체 Medium"/>
              </a:rPr>
              <a:t> 석회암 등의 물에 녹기 쉬운 암석으로 구성된 대지가 빗물 등에 의해서 용식 되어서 생성된 지형</a:t>
            </a:r>
            <a:endParaRPr lang="en-US" altLang="ko-KR" sz="1100" spc="-90" dirty="0">
              <a:ln w="9525">
                <a:solidFill>
                  <a:schemeClr val="accent1">
                    <a:alpha val="0"/>
                  </a:schemeClr>
                </a:solidFill>
              </a:ln>
              <a:latin typeface="KoPub돋움체 Medium"/>
              <a:ea typeface="KoPub돋움체 Medium"/>
            </a:endParaRPr>
          </a:p>
          <a:p>
            <a:pPr latinLnBrk="0">
              <a:lnSpc>
                <a:spcPct val="130000"/>
              </a:lnSpc>
              <a:defRPr/>
            </a:pPr>
            <a:endParaRPr lang="en-US" altLang="ko-KR" sz="1100" spc="-90" dirty="0">
              <a:ln w="9525">
                <a:solidFill>
                  <a:schemeClr val="accent1">
                    <a:alpha val="0"/>
                  </a:schemeClr>
                </a:solidFill>
              </a:ln>
              <a:latin typeface="KoPub돋움체 Medium"/>
              <a:ea typeface="KoPub돋움체 Medium"/>
            </a:endParaRPr>
          </a:p>
          <a:p>
            <a:pPr latinLnBrk="0">
              <a:lnSpc>
                <a:spcPct val="130000"/>
              </a:lnSpc>
              <a:defRPr/>
            </a:pPr>
            <a:endParaRPr lang="en-US" altLang="ko-KR" sz="1100" spc="-90" dirty="0">
              <a:ln w="9525">
                <a:solidFill>
                  <a:schemeClr val="accent1">
                    <a:alpha val="0"/>
                  </a:schemeClr>
                </a:solidFill>
              </a:ln>
              <a:latin typeface="KoPub돋움체 Medium"/>
              <a:ea typeface="KoPub돋움체 Medium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b="1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Medium"/>
                <a:ea typeface="KoPub돋움체 Medium"/>
              </a:rPr>
              <a:t>-</a:t>
            </a:r>
            <a:r>
              <a:rPr lang="ko-KR" altLang="en-US" sz="1200" b="1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Medium"/>
                <a:ea typeface="KoPub돋움체 Medium"/>
              </a:rPr>
              <a:t> 지형 자체의 특성 상  미리 예측하고 대처하기 힘듦</a:t>
            </a:r>
            <a:endParaRPr lang="en-US" altLang="ko-KR" sz="1200" b="1" spc="-90" dirty="0">
              <a:ln w="9525">
                <a:solidFill>
                  <a:schemeClr val="accent1">
                    <a:alpha val="0"/>
                  </a:schemeClr>
                </a:solidFill>
              </a:ln>
              <a:latin typeface="KoPub돋움체 Medium"/>
              <a:ea typeface="KoPub돋움체 Medium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b="1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Medium"/>
                <a:ea typeface="KoPub돋움체 Medium"/>
              </a:rPr>
              <a:t>-</a:t>
            </a:r>
            <a:r>
              <a:rPr lang="ko-KR" altLang="en-US" sz="1200" b="1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Medium"/>
                <a:ea typeface="KoPub돋움체 Medium"/>
              </a:rPr>
              <a:t> 지형 특성으로 발생한 </a:t>
            </a:r>
            <a:r>
              <a:rPr lang="ko-KR" altLang="en-US" sz="1200" b="1" spc="-9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Medium"/>
                <a:ea typeface="KoPub돋움체 Medium"/>
              </a:rPr>
              <a:t>싱크홀</a:t>
            </a:r>
            <a:r>
              <a:rPr lang="ko-KR" altLang="en-US" sz="1200" b="1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Medium"/>
                <a:ea typeface="KoPub돋움체 Medium"/>
              </a:rPr>
              <a:t> 건수가 적음</a:t>
            </a:r>
            <a:endParaRPr lang="en-US" altLang="ko-KR" sz="1200" b="1" spc="-90" dirty="0">
              <a:ln w="9525">
                <a:solidFill>
                  <a:schemeClr val="accent1">
                    <a:alpha val="0"/>
                  </a:schemeClr>
                </a:solidFill>
              </a:ln>
              <a:latin typeface="KoPub돋움체 Medium"/>
              <a:ea typeface="KoPub돋움체 Medium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b="1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Medium"/>
                <a:ea typeface="KoPub돋움체 Medium"/>
              </a:rPr>
              <a:t>-</a:t>
            </a:r>
            <a:r>
              <a:rPr lang="ko-KR" altLang="en-US" sz="1200" b="1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Medium"/>
                <a:ea typeface="KoPub돋움체 Medium"/>
              </a:rPr>
              <a:t> 지형 내부 데이터를 확인하기 어려움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49ED14-95BE-02C6-0045-71FD6ED7BC4E}"/>
              </a:ext>
            </a:extLst>
          </p:cNvPr>
          <p:cNvSpPr/>
          <p:nvPr/>
        </p:nvSpPr>
        <p:spPr>
          <a:xfrm>
            <a:off x="758523" y="1199744"/>
            <a:ext cx="3121903" cy="4912360"/>
          </a:xfrm>
          <a:prstGeom prst="roundRect">
            <a:avLst>
              <a:gd name="adj" fmla="val 578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8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9906A-2022-19E2-D5C2-75FEFD8FB1C1}"/>
              </a:ext>
            </a:extLst>
          </p:cNvPr>
          <p:cNvSpPr txBox="1"/>
          <p:nvPr/>
        </p:nvSpPr>
        <p:spPr>
          <a:xfrm>
            <a:off x="1456315" y="1819889"/>
            <a:ext cx="171853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16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rPr>
              <a:t>삼척시의 지형적 특성</a:t>
            </a:r>
            <a:endParaRPr lang="ko-KR" altLang="en-US" sz="1600" spc="-200" dirty="0">
              <a:solidFill>
                <a:schemeClr val="bg1"/>
              </a:solidFill>
              <a:latin typeface="KoPub돋움체 Bold"/>
              <a:ea typeface="KoPub돋움체 Bold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0B94A62-1CF3-9070-1B5B-DF5930C29D3D}"/>
              </a:ext>
            </a:extLst>
          </p:cNvPr>
          <p:cNvSpPr/>
          <p:nvPr/>
        </p:nvSpPr>
        <p:spPr>
          <a:xfrm>
            <a:off x="1830935" y="2400648"/>
            <a:ext cx="969293" cy="96929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래픽 6" descr="고속도로 장면 단색으로 채워진">
            <a:extLst>
              <a:ext uri="{FF2B5EF4-FFF2-40B4-BE49-F238E27FC236}">
                <a16:creationId xmlns:a16="http://schemas.microsoft.com/office/drawing/2014/main" id="{EEB37304-2062-6B9C-264A-CD0F6E55D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55792" y="2514907"/>
            <a:ext cx="719578" cy="7195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4473FE-FBB9-E9C1-1536-D014EC8D48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2962" y="1447621"/>
            <a:ext cx="2759868" cy="35737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D8472E-1D30-C9CF-0B67-0A5B196FE58B}"/>
              </a:ext>
            </a:extLst>
          </p:cNvPr>
          <p:cNvSpPr txBox="1"/>
          <p:nvPr/>
        </p:nvSpPr>
        <p:spPr>
          <a:xfrm>
            <a:off x="4782687" y="5269225"/>
            <a:ext cx="1760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bg1"/>
                </a:solidFill>
                <a:latin typeface="KoPub돋움체 Medium"/>
                <a:ea typeface="KoPub돋움체 Medium"/>
              </a:rPr>
              <a:t>삼척시의 지형과 </a:t>
            </a:r>
          </a:p>
          <a:p>
            <a:pPr algn="ctr">
              <a:defRPr/>
            </a:pPr>
            <a:r>
              <a:rPr lang="ko-KR" altLang="en-US" sz="1200" b="1">
                <a:solidFill>
                  <a:schemeClr val="bg1"/>
                </a:solidFill>
                <a:latin typeface="KoPub돋움체 Medium"/>
                <a:ea typeface="KoPub돋움체 Medium"/>
              </a:rPr>
              <a:t>싱크홀 발생률에 관한 논문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CBDD5FE-0CAF-13DB-046D-EFB681057CA3}"/>
              </a:ext>
            </a:extLst>
          </p:cNvPr>
          <p:cNvSpPr/>
          <p:nvPr/>
        </p:nvSpPr>
        <p:spPr>
          <a:xfrm>
            <a:off x="1073726" y="3581449"/>
            <a:ext cx="2491498" cy="2165530"/>
          </a:xfrm>
          <a:prstGeom prst="roundRect">
            <a:avLst>
              <a:gd name="adj" fmla="val 5781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4ABB11-47CF-F547-22FF-9D8375CFC704}"/>
              </a:ext>
            </a:extLst>
          </p:cNvPr>
          <p:cNvSpPr txBox="1"/>
          <p:nvPr/>
        </p:nvSpPr>
        <p:spPr>
          <a:xfrm>
            <a:off x="1236057" y="3702765"/>
            <a:ext cx="2175908" cy="18141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300" b="1" spc="-9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Medium"/>
                <a:ea typeface="KoPub돋움체 Medium"/>
              </a:rPr>
              <a:t>삼척시</a:t>
            </a:r>
            <a:r>
              <a:rPr lang="ko-KR" altLang="en-US" sz="1000" spc="-9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Medium"/>
                <a:ea typeface="KoPub돋움체 Medium"/>
              </a:rPr>
              <a:t>는 석회석 시멘트 공장이 있을 정도로 지형 자체가 </a:t>
            </a:r>
            <a:r>
              <a:rPr lang="ko-KR" altLang="en-US" sz="1300" b="1" spc="-9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Medium"/>
                <a:ea typeface="KoPub돋움체 Medium"/>
              </a:rPr>
              <a:t>석회성분</a:t>
            </a:r>
            <a:r>
              <a:rPr lang="ko-KR" altLang="en-US" sz="1000" spc="-9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Medium"/>
                <a:ea typeface="KoPub돋움체 Medium"/>
              </a:rPr>
              <a:t>으로 구성되어 있는 부분이 다수 존재한다</a:t>
            </a:r>
            <a:r>
              <a:rPr lang="en-US" altLang="ko-KR" sz="1000" spc="-9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Medium"/>
                <a:ea typeface="KoPub돋움체 Medium"/>
              </a:rPr>
              <a:t>.</a:t>
            </a:r>
          </a:p>
          <a:p>
            <a:pPr algn="ctr" latinLnBrk="0">
              <a:lnSpc>
                <a:spcPct val="130000"/>
              </a:lnSpc>
              <a:defRPr/>
            </a:pPr>
            <a:endParaRPr lang="en-US" altLang="ko-KR" sz="1000" spc="-9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KoPub돋움체 Medium"/>
              <a:ea typeface="KoPub돋움체 Medium"/>
            </a:endParaRPr>
          </a:p>
          <a:p>
            <a:pPr algn="ctr" latinLnBrk="0">
              <a:lnSpc>
                <a:spcPct val="130000"/>
              </a:lnSpc>
              <a:defRPr/>
            </a:pPr>
            <a:r>
              <a:rPr lang="ko-KR" altLang="en-US" sz="1000" spc="-9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Medium"/>
                <a:ea typeface="KoPub돋움체 Medium"/>
              </a:rPr>
              <a:t>이런 지형을 </a:t>
            </a:r>
            <a:r>
              <a:rPr lang="ko-KR" altLang="en-US" sz="1300" spc="-9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KoPub돋움체 Bold"/>
                <a:ea typeface="KoPub돋움체 Bold"/>
              </a:rPr>
              <a:t>카르스트 지형</a:t>
            </a:r>
            <a:r>
              <a:rPr lang="ko-KR" altLang="en-US" sz="1000" spc="-9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Bold"/>
                <a:ea typeface="KoPub돋움체 Bold"/>
              </a:rPr>
              <a:t>이라고</a:t>
            </a:r>
            <a:r>
              <a:rPr lang="ko-KR" altLang="en-US" sz="1000" spc="-9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Medium"/>
                <a:ea typeface="KoPub돋움체 Medium"/>
              </a:rPr>
              <a:t> 하며 지반침하의 발생원인 중 하나인 지반 밑 공동형성이 자연적으로 일어나는</a:t>
            </a:r>
          </a:p>
          <a:p>
            <a:pPr algn="ctr" latinLnBrk="0">
              <a:lnSpc>
                <a:spcPct val="130000"/>
              </a:lnSpc>
              <a:defRPr/>
            </a:pPr>
            <a:r>
              <a:rPr lang="ko-KR" altLang="en-US" sz="1000" spc="-9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Medium"/>
                <a:ea typeface="KoPub돋움체 Medium"/>
              </a:rPr>
              <a:t> </a:t>
            </a:r>
            <a:r>
              <a:rPr lang="ko-KR" altLang="en-US" sz="1300" b="1" spc="-9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/>
                <a:ea typeface="KoPub돋움체 Medium"/>
              </a:rPr>
              <a:t>싱크홀 위험지역</a:t>
            </a:r>
            <a:r>
              <a:rPr lang="ko-KR" altLang="en-US" sz="1000" spc="-9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Medium"/>
                <a:ea typeface="KoPub돋움체 Medium"/>
              </a:rPr>
              <a:t>이다</a:t>
            </a:r>
            <a:r>
              <a:rPr lang="en-US" altLang="ko-KR" sz="1000" spc="-9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Medium"/>
                <a:ea typeface="KoPub돋움체 Medium"/>
              </a:rPr>
              <a:t>.</a:t>
            </a:r>
          </a:p>
        </p:txBody>
      </p:sp>
      <p:pic>
        <p:nvPicPr>
          <p:cNvPr id="17" name="Picture 2" descr="Geology Groundwater Karst Structure Formation Karst 스톡 일러스트 1967565385 |  Shutterstock">
            <a:extLst>
              <a:ext uri="{FF2B5EF4-FFF2-40B4-BE49-F238E27FC236}">
                <a16:creationId xmlns:a16="http://schemas.microsoft.com/office/drawing/2014/main" id="{0B2A070A-4D7C-B988-76AD-14390E287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10910" t="2430" r="30" b="15190"/>
          <a:stretch>
            <a:fillRect/>
          </a:stretch>
        </p:blipFill>
        <p:spPr>
          <a:xfrm>
            <a:off x="9048178" y="697891"/>
            <a:ext cx="2152650" cy="2197052"/>
          </a:xfrm>
          <a:prstGeom prst="ellipse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117069-F5E2-5A41-EAE2-4C5D9BB0807B}"/>
              </a:ext>
            </a:extLst>
          </p:cNvPr>
          <p:cNvSpPr txBox="1"/>
          <p:nvPr/>
        </p:nvSpPr>
        <p:spPr>
          <a:xfrm>
            <a:off x="1127125" y="908050"/>
            <a:ext cx="796693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2.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 선행 연구  </a:t>
            </a:r>
            <a:endParaRPr lang="ko-KR" altLang="en-US" sz="1400" spc="-150" dirty="0">
              <a:solidFill>
                <a:srgbClr val="76D347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3B1CBA5-2B3E-3750-0EFD-523F956FBB5B}"/>
              </a:ext>
            </a:extLst>
          </p:cNvPr>
          <p:cNvCxnSpPr/>
          <p:nvPr/>
        </p:nvCxnSpPr>
        <p:spPr>
          <a:xfrm>
            <a:off x="2072526" y="1015772"/>
            <a:ext cx="1049020" cy="0"/>
          </a:xfrm>
          <a:prstGeom prst="line">
            <a:avLst/>
          </a:prstGeom>
          <a:ln w="25400">
            <a:solidFill>
              <a:srgbClr val="76D3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299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64073-5233-0CB4-1D92-115D27BA8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15">
            <a:extLst>
              <a:ext uri="{FF2B5EF4-FFF2-40B4-BE49-F238E27FC236}">
                <a16:creationId xmlns:a16="http://schemas.microsoft.com/office/drawing/2014/main" id="{365742EB-83CF-E03D-3224-EF8F635F6AAC}"/>
              </a:ext>
            </a:extLst>
          </p:cNvPr>
          <p:cNvSpPr/>
          <p:nvPr/>
        </p:nvSpPr>
        <p:spPr>
          <a:xfrm rot="14270044">
            <a:off x="5023982" y="3895005"/>
            <a:ext cx="296519" cy="308881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4" name="Donut 15">
            <a:extLst>
              <a:ext uri="{FF2B5EF4-FFF2-40B4-BE49-F238E27FC236}">
                <a16:creationId xmlns:a16="http://schemas.microsoft.com/office/drawing/2014/main" id="{B29C8B2C-CCBC-354E-BB30-83DDCA5F6AFA}"/>
              </a:ext>
            </a:extLst>
          </p:cNvPr>
          <p:cNvSpPr/>
          <p:nvPr/>
        </p:nvSpPr>
        <p:spPr>
          <a:xfrm>
            <a:off x="6743446" y="3564802"/>
            <a:ext cx="374802" cy="376378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60" name="Trapezoid 3">
            <a:extLst>
              <a:ext uri="{FF2B5EF4-FFF2-40B4-BE49-F238E27FC236}">
                <a16:creationId xmlns:a16="http://schemas.microsoft.com/office/drawing/2014/main" id="{10BA39D1-B64B-838A-B8B4-B4FE98D9B4F7}"/>
              </a:ext>
            </a:extLst>
          </p:cNvPr>
          <p:cNvSpPr/>
          <p:nvPr/>
        </p:nvSpPr>
        <p:spPr>
          <a:xfrm>
            <a:off x="5243441" y="2725355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7876F0-6E05-53D0-83D6-60580199B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92FE11-E60C-4E08-AF26-DADA65D872E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림 6" descr="텍스트, 스크린샷, 건물, 디자인이(가) 표시된 사진  자동 생성된 설명">
            <a:extLst>
              <a:ext uri="{FF2B5EF4-FFF2-40B4-BE49-F238E27FC236}">
                <a16:creationId xmlns:a16="http://schemas.microsoft.com/office/drawing/2014/main" id="{52FB7201-C090-3256-88B4-A4F40327D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30" t="-900" r="2800" b="13250"/>
          <a:stretch>
            <a:fillRect/>
          </a:stretch>
        </p:blipFill>
        <p:spPr>
          <a:xfrm>
            <a:off x="6094670" y="1116024"/>
            <a:ext cx="2290791" cy="43866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C2789E-A89A-AE06-A740-40C6650D8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15720"/>
          <a:stretch>
            <a:fillRect/>
          </a:stretch>
        </p:blipFill>
        <p:spPr>
          <a:xfrm>
            <a:off x="3762212" y="1517337"/>
            <a:ext cx="2332457" cy="3931488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0DEC75-811D-6910-D132-7F7FE3453B9F}"/>
              </a:ext>
            </a:extLst>
          </p:cNvPr>
          <p:cNvSpPr txBox="1"/>
          <p:nvPr/>
        </p:nvSpPr>
        <p:spPr>
          <a:xfrm>
            <a:off x="648205" y="2886561"/>
            <a:ext cx="3136619" cy="20844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pc="-9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latin typeface="KoPub돋움체 Bold"/>
                <a:ea typeface="KoPub돋움체 Bold"/>
              </a:rPr>
              <a:t>싱크홀</a:t>
            </a:r>
            <a:r>
              <a:rPr lang="ko-KR" altLang="en-US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latin typeface="KoPub돋움체 Bold"/>
                <a:ea typeface="KoPub돋움체 Bold"/>
              </a:rPr>
              <a:t> </a:t>
            </a:r>
            <a:r>
              <a:rPr lang="ko-KR" altLang="en-US" sz="24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latin typeface="KoPub돋움체 Bold"/>
                <a:ea typeface="KoPub돋움체 Bold"/>
              </a:rPr>
              <a:t>발생 위험도</a:t>
            </a:r>
            <a:r>
              <a:rPr lang="ko-KR" altLang="en-US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latin typeface="KoPub돋움체 Bold"/>
                <a:ea typeface="KoPub돋움체 Bold"/>
              </a:rPr>
              <a:t>가</a:t>
            </a:r>
            <a:r>
              <a:rPr lang="ko-KR" altLang="en-US" sz="24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latin typeface="KoPub돋움체 Bold"/>
                <a:ea typeface="KoPub돋움체 Bold"/>
              </a:rPr>
              <a:t> </a:t>
            </a:r>
            <a:r>
              <a:rPr lang="ko-KR" altLang="en-US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latin typeface="KoPub돋움체 Bold"/>
                <a:ea typeface="KoPub돋움체 Bold"/>
              </a:rPr>
              <a:t>높은 지형</a:t>
            </a:r>
          </a:p>
          <a:p>
            <a:pPr algn="r" latinLnBrk="0">
              <a:lnSpc>
                <a:spcPct val="130000"/>
              </a:lnSpc>
              <a:defRPr/>
            </a:pPr>
            <a:endParaRPr lang="en-US" altLang="ko-KR" sz="8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68AD3"/>
              </a:solidFill>
              <a:latin typeface="KoPub돋움체 Bold"/>
              <a:ea typeface="KoPub돋움체 Bold"/>
            </a:endParaRPr>
          </a:p>
          <a:p>
            <a:pPr algn="r" latinLnBrk="0">
              <a:lnSpc>
                <a:spcPct val="130000"/>
              </a:lnSpc>
              <a:defRPr/>
            </a:pPr>
            <a:r>
              <a:rPr lang="ko-KR" altLang="en-US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latin typeface="KoPub돋움체 Bold"/>
                <a:ea typeface="KoPub돋움체 Bold"/>
              </a:rPr>
              <a:t>발생시 </a:t>
            </a:r>
            <a:r>
              <a:rPr lang="ko-KR" altLang="en-US" sz="2400" b="1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latin typeface="KoPub돋움체 Bold"/>
                <a:ea typeface="KoPub돋움체 Bold"/>
              </a:rPr>
              <a:t>피해범위</a:t>
            </a:r>
            <a:r>
              <a:rPr lang="ko-KR" altLang="en-US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latin typeface="KoPub돋움체 Bold"/>
                <a:ea typeface="KoPub돋움체 Bold"/>
              </a:rPr>
              <a:t>가 넓음</a:t>
            </a:r>
          </a:p>
          <a:p>
            <a:pPr algn="r" latinLnBrk="0">
              <a:lnSpc>
                <a:spcPct val="130000"/>
              </a:lnSpc>
              <a:defRPr/>
            </a:pPr>
            <a:r>
              <a:rPr lang="en-US" altLang="ko-KR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latin typeface="KoPub돋움체 Bold"/>
                <a:ea typeface="KoPub돋움체 Bold"/>
              </a:rPr>
              <a:t>(ex</a:t>
            </a:r>
            <a:r>
              <a:rPr lang="ko-KR" altLang="en-US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latin typeface="KoPub돋움체 Bold"/>
                <a:ea typeface="KoPub돋움체 Bold"/>
              </a:rPr>
              <a:t> </a:t>
            </a:r>
            <a:r>
              <a:rPr lang="en-US" altLang="ko-KR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latin typeface="KoPub돋움체 Bold"/>
                <a:ea typeface="KoPub돋움체 Bold"/>
              </a:rPr>
              <a:t>: </a:t>
            </a:r>
            <a:r>
              <a:rPr lang="ko-KR" altLang="en-US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latin typeface="KoPub돋움체 Bold"/>
                <a:ea typeface="KoPub돋움체 Bold"/>
              </a:rPr>
              <a:t>지하수 오염</a:t>
            </a:r>
            <a:r>
              <a:rPr lang="en-US" altLang="ko-KR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latin typeface="KoPub돋움체 Bold"/>
                <a:ea typeface="KoPub돋움체 Bold"/>
              </a:rPr>
              <a:t>, </a:t>
            </a:r>
            <a:r>
              <a:rPr lang="ko-KR" altLang="en-US" spc="-9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latin typeface="KoPub돋움체 Bold"/>
                <a:ea typeface="KoPub돋움체 Bold"/>
              </a:rPr>
              <a:t>싱크홀</a:t>
            </a:r>
            <a:r>
              <a:rPr lang="ko-KR" altLang="en-US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latin typeface="KoPub돋움체 Bold"/>
                <a:ea typeface="KoPub돋움체 Bold"/>
              </a:rPr>
              <a:t> 침수</a:t>
            </a:r>
            <a:r>
              <a:rPr lang="en-US" altLang="ko-KR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latin typeface="KoPub돋움체 Bold"/>
                <a:ea typeface="KoPub돋움체 Bold"/>
              </a:rPr>
              <a:t>)</a:t>
            </a:r>
          </a:p>
          <a:p>
            <a:pPr algn="r" latinLnBrk="0">
              <a:lnSpc>
                <a:spcPct val="130000"/>
              </a:lnSpc>
              <a:defRPr/>
            </a:pPr>
            <a:endParaRPr lang="en-US" altLang="ko-KR" sz="8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68AD3"/>
              </a:solidFill>
              <a:latin typeface="KoPub돋움체 Bold"/>
              <a:ea typeface="KoPub돋움체 Bold"/>
            </a:endParaRPr>
          </a:p>
          <a:p>
            <a:pPr algn="r" latinLnBrk="0">
              <a:lnSpc>
                <a:spcPct val="130000"/>
              </a:lnSpc>
              <a:defRPr/>
            </a:pPr>
            <a:r>
              <a:rPr lang="ko-KR" altLang="en-US" spc="-9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latin typeface="KoPub돋움체 Bold"/>
                <a:ea typeface="KoPub돋움체 Bold"/>
              </a:rPr>
              <a:t>싱크홀</a:t>
            </a:r>
            <a:r>
              <a:rPr lang="ko-KR" altLang="en-US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latin typeface="KoPub돋움체 Bold"/>
                <a:ea typeface="KoPub돋움체 Bold"/>
              </a:rPr>
              <a:t> </a:t>
            </a:r>
            <a:r>
              <a:rPr lang="ko-KR" altLang="en-US" sz="24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latin typeface="KoPub돋움체 Bold"/>
                <a:ea typeface="KoPub돋움체 Bold"/>
              </a:rPr>
              <a:t>피해 건수</a:t>
            </a:r>
            <a:r>
              <a:rPr lang="ko-KR" altLang="en-US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latin typeface="KoPub돋움체 Bold"/>
                <a:ea typeface="KoPub돋움체 Bold"/>
              </a:rPr>
              <a:t> 적음</a:t>
            </a:r>
            <a:endParaRPr lang="en-US" altLang="ko-KR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68AD3"/>
              </a:solidFill>
              <a:latin typeface="KoPub돋움체 Bold"/>
              <a:ea typeface="KoPub돋움체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FA6E70-BC86-065D-EC69-B6B6E858B5FF}"/>
              </a:ext>
            </a:extLst>
          </p:cNvPr>
          <p:cNvSpPr txBox="1"/>
          <p:nvPr/>
        </p:nvSpPr>
        <p:spPr>
          <a:xfrm>
            <a:off x="3121181" y="2146032"/>
            <a:ext cx="663643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>
              <a:defRPr/>
            </a:pPr>
            <a:r>
              <a:rPr lang="ko-KR" altLang="en-US" sz="32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8AD3"/>
                </a:solidFill>
                <a:latin typeface="KoPub돋움체 Bold"/>
                <a:ea typeface="KoPub돋움체 Bold"/>
              </a:rPr>
              <a:t>자연</a:t>
            </a:r>
            <a:endParaRPr lang="ko-KR" altLang="en-US" sz="3200" spc="-200" dirty="0">
              <a:solidFill>
                <a:srgbClr val="568AD3"/>
              </a:solidFill>
              <a:latin typeface="KoPub돋움체 Bold"/>
              <a:ea typeface="KoPub돋움체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AB897E-CAEA-B6C1-33A2-BC691F7BF0A9}"/>
              </a:ext>
            </a:extLst>
          </p:cNvPr>
          <p:cNvSpPr txBox="1"/>
          <p:nvPr/>
        </p:nvSpPr>
        <p:spPr>
          <a:xfrm>
            <a:off x="8185152" y="2867166"/>
            <a:ext cx="3454299" cy="23645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24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인구밀집도</a:t>
            </a:r>
            <a:r>
              <a:rPr lang="ko-KR" altLang="en-US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가 매우 높음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8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76D347"/>
              </a:solidFill>
              <a:latin typeface="KoPub돋움체 Bold"/>
              <a:ea typeface="KoPub돋움체 Bold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24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건축물 밀집도 </a:t>
            </a:r>
            <a:r>
              <a:rPr lang="ko-KR" altLang="en-US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매우 높음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8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76D347"/>
              </a:solidFill>
              <a:latin typeface="KoPub돋움체 Bold"/>
              <a:ea typeface="KoPub돋움체 Bold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pc="-9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싱크홀</a:t>
            </a:r>
            <a:r>
              <a:rPr lang="ko-KR" altLang="en-US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 </a:t>
            </a:r>
            <a:r>
              <a:rPr lang="ko-KR" altLang="en-US" sz="24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발생건수</a:t>
            </a:r>
            <a:r>
              <a:rPr lang="ko-KR" altLang="en-US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 다수 존재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800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76D347"/>
              </a:solidFill>
              <a:latin typeface="KoPub돋움체 Bold"/>
              <a:ea typeface="KoPub돋움체 Bold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서울시 </a:t>
            </a:r>
            <a:r>
              <a:rPr lang="ko-KR" altLang="en-US" sz="2400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상하수도 노후화 </a:t>
            </a:r>
            <a:r>
              <a:rPr lang="ko-KR" altLang="en-US" spc="-9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가능성 高</a:t>
            </a:r>
            <a:endParaRPr lang="en-US" altLang="ko-KR" spc="-9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76D347"/>
              </a:solidFill>
              <a:latin typeface="KoPub돋움체 Bold"/>
              <a:ea typeface="KoPub돋움체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DCB0A2-E438-650E-951D-399309C51DFD}"/>
              </a:ext>
            </a:extLst>
          </p:cNvPr>
          <p:cNvSpPr txBox="1"/>
          <p:nvPr/>
        </p:nvSpPr>
        <p:spPr>
          <a:xfrm>
            <a:off x="8185152" y="2146032"/>
            <a:ext cx="849085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ko-KR" altLang="en-US" sz="32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도시</a:t>
            </a:r>
            <a:endParaRPr lang="ko-KR" altLang="en-US" sz="3200" spc="-200" dirty="0">
              <a:solidFill>
                <a:srgbClr val="76D347"/>
              </a:solidFill>
              <a:latin typeface="KoPub돋움체 Bold"/>
              <a:ea typeface="KoPub돋움체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B38875-D773-60A9-2403-949740BD66C6}"/>
              </a:ext>
            </a:extLst>
          </p:cNvPr>
          <p:cNvSpPr txBox="1"/>
          <p:nvPr/>
        </p:nvSpPr>
        <p:spPr>
          <a:xfrm>
            <a:off x="1127125" y="908050"/>
            <a:ext cx="860813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2.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 선행 연구 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D347"/>
                </a:solidFill>
                <a:latin typeface="KoPub돋움체 Bold"/>
                <a:ea typeface="KoPub돋움체 Bold"/>
              </a:rPr>
              <a:t> </a:t>
            </a:r>
            <a:endParaRPr lang="ko-KR" altLang="en-US" sz="1400" spc="-150" dirty="0">
              <a:solidFill>
                <a:srgbClr val="76D347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C5DD43-27B1-8D3D-9DB1-590869A373F5}"/>
              </a:ext>
            </a:extLst>
          </p:cNvPr>
          <p:cNvCxnSpPr/>
          <p:nvPr/>
        </p:nvCxnSpPr>
        <p:spPr>
          <a:xfrm>
            <a:off x="2072526" y="1015772"/>
            <a:ext cx="1049020" cy="0"/>
          </a:xfrm>
          <a:prstGeom prst="line">
            <a:avLst/>
          </a:prstGeom>
          <a:ln w="25400">
            <a:solidFill>
              <a:srgbClr val="76D3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04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EC073-57A3-E5DE-53C6-2F7CB284D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5F687F4F-00ED-1C06-ECD7-8E9FDDA0F36D}"/>
              </a:ext>
            </a:extLst>
          </p:cNvPr>
          <p:cNvSpPr/>
          <p:nvPr/>
        </p:nvSpPr>
        <p:spPr>
          <a:xfrm>
            <a:off x="-146304" y="4724400"/>
            <a:ext cx="12490704" cy="2261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D497D68-4F2F-450B-B0DA-56275B8FEE58}"/>
              </a:ext>
            </a:extLst>
          </p:cNvPr>
          <p:cNvGrpSpPr/>
          <p:nvPr/>
        </p:nvGrpSpPr>
        <p:grpSpPr>
          <a:xfrm>
            <a:off x="2092224" y="1635651"/>
            <a:ext cx="8003010" cy="2599947"/>
            <a:chOff x="2162860" y="1365083"/>
            <a:chExt cx="8003010" cy="2599947"/>
          </a:xfrm>
        </p:grpSpPr>
        <p:sp>
          <p:nvSpPr>
            <p:cNvPr id="31" name="Graphic 25">
              <a:extLst>
                <a:ext uri="{FF2B5EF4-FFF2-40B4-BE49-F238E27FC236}">
                  <a16:creationId xmlns:a16="http://schemas.microsoft.com/office/drawing/2014/main" id="{23130266-2C78-9E59-B9C7-919AC2D3C4D8}"/>
                </a:ext>
              </a:extLst>
            </p:cNvPr>
            <p:cNvSpPr/>
            <p:nvPr/>
          </p:nvSpPr>
          <p:spPr>
            <a:xfrm>
              <a:off x="2162860" y="1365083"/>
              <a:ext cx="5307476" cy="2599946"/>
            </a:xfrm>
            <a:custGeom>
              <a:avLst/>
              <a:gdLst>
                <a:gd name="connsiteX0" fmla="*/ 1459914 w 8458200"/>
                <a:gd name="connsiteY0" fmla="*/ 4148138 h 4143375"/>
                <a:gd name="connsiteX1" fmla="*/ 846504 w 8458200"/>
                <a:gd name="connsiteY1" fmla="*/ 3779520 h 4143375"/>
                <a:gd name="connsiteX2" fmla="*/ 80694 w 8458200"/>
                <a:gd name="connsiteY2" fmla="*/ 2335530 h 4143375"/>
                <a:gd name="connsiteX3" fmla="*/ 96886 w 8458200"/>
                <a:gd name="connsiteY3" fmla="*/ 1655445 h 4143375"/>
                <a:gd name="connsiteX4" fmla="*/ 867459 w 8458200"/>
                <a:gd name="connsiteY4" fmla="*/ 357188 h 4143375"/>
                <a:gd name="connsiteX5" fmla="*/ 1466581 w 8458200"/>
                <a:gd name="connsiteY5" fmla="*/ 17145 h 4143375"/>
                <a:gd name="connsiteX6" fmla="*/ 2982009 w 8458200"/>
                <a:gd name="connsiteY6" fmla="*/ 21908 h 4143375"/>
                <a:gd name="connsiteX7" fmla="*/ 3568749 w 8458200"/>
                <a:gd name="connsiteY7" fmla="*/ 347663 h 4143375"/>
                <a:gd name="connsiteX8" fmla="*/ 4245024 w 8458200"/>
                <a:gd name="connsiteY8" fmla="*/ 1428750 h 4143375"/>
                <a:gd name="connsiteX9" fmla="*/ 3942129 w 8458200"/>
                <a:gd name="connsiteY9" fmla="*/ 1618298 h 4143375"/>
                <a:gd name="connsiteX10" fmla="*/ 3265854 w 8458200"/>
                <a:gd name="connsiteY10" fmla="*/ 537210 h 4143375"/>
                <a:gd name="connsiteX11" fmla="*/ 2981056 w 8458200"/>
                <a:gd name="connsiteY11" fmla="*/ 379095 h 4143375"/>
                <a:gd name="connsiteX12" fmla="*/ 1465629 w 8458200"/>
                <a:gd name="connsiteY12" fmla="*/ 374333 h 4143375"/>
                <a:gd name="connsiteX13" fmla="*/ 1174164 w 8458200"/>
                <a:gd name="connsiteY13" fmla="*/ 539115 h 4143375"/>
                <a:gd name="connsiteX14" fmla="*/ 403591 w 8458200"/>
                <a:gd name="connsiteY14" fmla="*/ 1837373 h 4143375"/>
                <a:gd name="connsiteX15" fmla="*/ 395971 w 8458200"/>
                <a:gd name="connsiteY15" fmla="*/ 2167890 h 4143375"/>
                <a:gd name="connsiteX16" fmla="*/ 1161781 w 8458200"/>
                <a:gd name="connsiteY16" fmla="*/ 3611880 h 4143375"/>
                <a:gd name="connsiteX17" fmla="*/ 1465629 w 8458200"/>
                <a:gd name="connsiteY17" fmla="*/ 3790950 h 4143375"/>
                <a:gd name="connsiteX18" fmla="*/ 2827704 w 8458200"/>
                <a:gd name="connsiteY18" fmla="*/ 3768090 h 4143375"/>
                <a:gd name="connsiteX19" fmla="*/ 3114406 w 8458200"/>
                <a:gd name="connsiteY19" fmla="*/ 3599498 h 4143375"/>
                <a:gd name="connsiteX20" fmla="*/ 4987974 w 8458200"/>
                <a:gd name="connsiteY20" fmla="*/ 347663 h 4143375"/>
                <a:gd name="connsiteX21" fmla="*/ 5589954 w 8458200"/>
                <a:gd name="connsiteY21" fmla="*/ 0 h 4143375"/>
                <a:gd name="connsiteX22" fmla="*/ 5595669 w 8458200"/>
                <a:gd name="connsiteY22" fmla="*/ 0 h 4143375"/>
                <a:gd name="connsiteX23" fmla="*/ 7111096 w 8458200"/>
                <a:gd name="connsiteY23" fmla="*/ 12383 h 4143375"/>
                <a:gd name="connsiteX24" fmla="*/ 7698789 w 8458200"/>
                <a:gd name="connsiteY24" fmla="*/ 344805 h 4143375"/>
                <a:gd name="connsiteX25" fmla="*/ 8459836 w 8458200"/>
                <a:gd name="connsiteY25" fmla="*/ 1592580 h 4143375"/>
                <a:gd name="connsiteX26" fmla="*/ 8155036 w 8458200"/>
                <a:gd name="connsiteY26" fmla="*/ 1778318 h 4143375"/>
                <a:gd name="connsiteX27" fmla="*/ 7393989 w 8458200"/>
                <a:gd name="connsiteY27" fmla="*/ 530543 h 4143375"/>
                <a:gd name="connsiteX28" fmla="*/ 7108239 w 8458200"/>
                <a:gd name="connsiteY28" fmla="*/ 368618 h 4143375"/>
                <a:gd name="connsiteX29" fmla="*/ 5592811 w 8458200"/>
                <a:gd name="connsiteY29" fmla="*/ 356235 h 4143375"/>
                <a:gd name="connsiteX30" fmla="*/ 5589954 w 8458200"/>
                <a:gd name="connsiteY30" fmla="*/ 356235 h 4143375"/>
                <a:gd name="connsiteX31" fmla="*/ 5297536 w 8458200"/>
                <a:gd name="connsiteY31" fmla="*/ 524828 h 4143375"/>
                <a:gd name="connsiteX32" fmla="*/ 3423969 w 8458200"/>
                <a:gd name="connsiteY32" fmla="*/ 3777615 h 4143375"/>
                <a:gd name="connsiteX33" fmla="*/ 2834371 w 8458200"/>
                <a:gd name="connsiteY33" fmla="*/ 4125278 h 4143375"/>
                <a:gd name="connsiteX34" fmla="*/ 1472296 w 8458200"/>
                <a:gd name="connsiteY34" fmla="*/ 4148138 h 4143375"/>
                <a:gd name="connsiteX35" fmla="*/ 1459914 w 8458200"/>
                <a:gd name="connsiteY35" fmla="*/ 4148138 h 414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458200" h="4143375">
                  <a:moveTo>
                    <a:pt x="1459914" y="4148138"/>
                  </a:moveTo>
                  <a:cubicBezTo>
                    <a:pt x="1201786" y="4148138"/>
                    <a:pt x="968424" y="4008120"/>
                    <a:pt x="846504" y="3779520"/>
                  </a:cubicBezTo>
                  <a:lnTo>
                    <a:pt x="80694" y="2335530"/>
                  </a:lnTo>
                  <a:cubicBezTo>
                    <a:pt x="-32654" y="2123123"/>
                    <a:pt x="-25986" y="1862138"/>
                    <a:pt x="96886" y="1655445"/>
                  </a:cubicBezTo>
                  <a:lnTo>
                    <a:pt x="867459" y="357188"/>
                  </a:lnTo>
                  <a:cubicBezTo>
                    <a:pt x="992236" y="146685"/>
                    <a:pt x="1221789" y="16193"/>
                    <a:pt x="1466581" y="17145"/>
                  </a:cubicBezTo>
                  <a:lnTo>
                    <a:pt x="2982009" y="21908"/>
                  </a:lnTo>
                  <a:cubicBezTo>
                    <a:pt x="3222039" y="22860"/>
                    <a:pt x="3441114" y="144780"/>
                    <a:pt x="3568749" y="347663"/>
                  </a:cubicBezTo>
                  <a:lnTo>
                    <a:pt x="4245024" y="1428750"/>
                  </a:lnTo>
                  <a:lnTo>
                    <a:pt x="3942129" y="1618298"/>
                  </a:lnTo>
                  <a:lnTo>
                    <a:pt x="3265854" y="537210"/>
                  </a:lnTo>
                  <a:cubicBezTo>
                    <a:pt x="3203941" y="438150"/>
                    <a:pt x="3097261" y="379095"/>
                    <a:pt x="2981056" y="379095"/>
                  </a:cubicBezTo>
                  <a:lnTo>
                    <a:pt x="1465629" y="374333"/>
                  </a:lnTo>
                  <a:cubicBezTo>
                    <a:pt x="1346566" y="374333"/>
                    <a:pt x="1235124" y="437198"/>
                    <a:pt x="1174164" y="539115"/>
                  </a:cubicBezTo>
                  <a:lnTo>
                    <a:pt x="403591" y="1837373"/>
                  </a:lnTo>
                  <a:cubicBezTo>
                    <a:pt x="343584" y="1938338"/>
                    <a:pt x="340726" y="2065020"/>
                    <a:pt x="395971" y="2167890"/>
                  </a:cubicBezTo>
                  <a:lnTo>
                    <a:pt x="1161781" y="3611880"/>
                  </a:lnTo>
                  <a:cubicBezTo>
                    <a:pt x="1221789" y="3724275"/>
                    <a:pt x="1337994" y="3793808"/>
                    <a:pt x="1465629" y="3790950"/>
                  </a:cubicBezTo>
                  <a:lnTo>
                    <a:pt x="2827704" y="3768090"/>
                  </a:lnTo>
                  <a:cubicBezTo>
                    <a:pt x="2945814" y="3766185"/>
                    <a:pt x="3055351" y="3701415"/>
                    <a:pt x="3114406" y="3599498"/>
                  </a:cubicBezTo>
                  <a:lnTo>
                    <a:pt x="4987974" y="347663"/>
                  </a:lnTo>
                  <a:cubicBezTo>
                    <a:pt x="5111799" y="133350"/>
                    <a:pt x="5342304" y="0"/>
                    <a:pt x="5589954" y="0"/>
                  </a:cubicBezTo>
                  <a:cubicBezTo>
                    <a:pt x="5591859" y="0"/>
                    <a:pt x="5593764" y="0"/>
                    <a:pt x="5595669" y="0"/>
                  </a:cubicBezTo>
                  <a:lnTo>
                    <a:pt x="7111096" y="12383"/>
                  </a:lnTo>
                  <a:cubicBezTo>
                    <a:pt x="7353031" y="14288"/>
                    <a:pt x="7572106" y="139065"/>
                    <a:pt x="7698789" y="344805"/>
                  </a:cubicBezTo>
                  <a:lnTo>
                    <a:pt x="8459836" y="1592580"/>
                  </a:lnTo>
                  <a:lnTo>
                    <a:pt x="8155036" y="1778318"/>
                  </a:lnTo>
                  <a:lnTo>
                    <a:pt x="7393989" y="530543"/>
                  </a:lnTo>
                  <a:cubicBezTo>
                    <a:pt x="7333029" y="430530"/>
                    <a:pt x="7226349" y="369570"/>
                    <a:pt x="7108239" y="368618"/>
                  </a:cubicBezTo>
                  <a:lnTo>
                    <a:pt x="5592811" y="356235"/>
                  </a:lnTo>
                  <a:cubicBezTo>
                    <a:pt x="5591859" y="356235"/>
                    <a:pt x="5590906" y="356235"/>
                    <a:pt x="5589954" y="356235"/>
                  </a:cubicBezTo>
                  <a:cubicBezTo>
                    <a:pt x="5469939" y="356235"/>
                    <a:pt x="5357544" y="421005"/>
                    <a:pt x="5297536" y="524828"/>
                  </a:cubicBezTo>
                  <a:lnTo>
                    <a:pt x="3423969" y="3777615"/>
                  </a:lnTo>
                  <a:cubicBezTo>
                    <a:pt x="3303001" y="3988118"/>
                    <a:pt x="3076306" y="4121468"/>
                    <a:pt x="2834371" y="4125278"/>
                  </a:cubicBezTo>
                  <a:lnTo>
                    <a:pt x="1472296" y="4148138"/>
                  </a:lnTo>
                  <a:cubicBezTo>
                    <a:pt x="1467534" y="4148138"/>
                    <a:pt x="1463724" y="4148138"/>
                    <a:pt x="1459914" y="414813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Graphic 25">
              <a:extLst>
                <a:ext uri="{FF2B5EF4-FFF2-40B4-BE49-F238E27FC236}">
                  <a16:creationId xmlns:a16="http://schemas.microsoft.com/office/drawing/2014/main" id="{D4DBE0F5-473A-112D-579B-883A2CA28080}"/>
                </a:ext>
              </a:extLst>
            </p:cNvPr>
            <p:cNvSpPr/>
            <p:nvPr/>
          </p:nvSpPr>
          <p:spPr>
            <a:xfrm rot="10800000">
              <a:off x="4858392" y="1365084"/>
              <a:ext cx="5307478" cy="2599946"/>
            </a:xfrm>
            <a:custGeom>
              <a:avLst/>
              <a:gdLst>
                <a:gd name="connsiteX0" fmla="*/ 1459914 w 8458200"/>
                <a:gd name="connsiteY0" fmla="*/ 4148138 h 4143375"/>
                <a:gd name="connsiteX1" fmla="*/ 846504 w 8458200"/>
                <a:gd name="connsiteY1" fmla="*/ 3779520 h 4143375"/>
                <a:gd name="connsiteX2" fmla="*/ 80694 w 8458200"/>
                <a:gd name="connsiteY2" fmla="*/ 2335530 h 4143375"/>
                <a:gd name="connsiteX3" fmla="*/ 96886 w 8458200"/>
                <a:gd name="connsiteY3" fmla="*/ 1655445 h 4143375"/>
                <a:gd name="connsiteX4" fmla="*/ 867459 w 8458200"/>
                <a:gd name="connsiteY4" fmla="*/ 357188 h 4143375"/>
                <a:gd name="connsiteX5" fmla="*/ 1466581 w 8458200"/>
                <a:gd name="connsiteY5" fmla="*/ 17145 h 4143375"/>
                <a:gd name="connsiteX6" fmla="*/ 2982009 w 8458200"/>
                <a:gd name="connsiteY6" fmla="*/ 21908 h 4143375"/>
                <a:gd name="connsiteX7" fmla="*/ 3568749 w 8458200"/>
                <a:gd name="connsiteY7" fmla="*/ 347663 h 4143375"/>
                <a:gd name="connsiteX8" fmla="*/ 4245024 w 8458200"/>
                <a:gd name="connsiteY8" fmla="*/ 1428750 h 4143375"/>
                <a:gd name="connsiteX9" fmla="*/ 3942129 w 8458200"/>
                <a:gd name="connsiteY9" fmla="*/ 1618298 h 4143375"/>
                <a:gd name="connsiteX10" fmla="*/ 3265854 w 8458200"/>
                <a:gd name="connsiteY10" fmla="*/ 537210 h 4143375"/>
                <a:gd name="connsiteX11" fmla="*/ 2981056 w 8458200"/>
                <a:gd name="connsiteY11" fmla="*/ 379095 h 4143375"/>
                <a:gd name="connsiteX12" fmla="*/ 1465629 w 8458200"/>
                <a:gd name="connsiteY12" fmla="*/ 374333 h 4143375"/>
                <a:gd name="connsiteX13" fmla="*/ 1174164 w 8458200"/>
                <a:gd name="connsiteY13" fmla="*/ 539115 h 4143375"/>
                <a:gd name="connsiteX14" fmla="*/ 403591 w 8458200"/>
                <a:gd name="connsiteY14" fmla="*/ 1837373 h 4143375"/>
                <a:gd name="connsiteX15" fmla="*/ 395971 w 8458200"/>
                <a:gd name="connsiteY15" fmla="*/ 2167890 h 4143375"/>
                <a:gd name="connsiteX16" fmla="*/ 1161781 w 8458200"/>
                <a:gd name="connsiteY16" fmla="*/ 3611880 h 4143375"/>
                <a:gd name="connsiteX17" fmla="*/ 1465629 w 8458200"/>
                <a:gd name="connsiteY17" fmla="*/ 3790950 h 4143375"/>
                <a:gd name="connsiteX18" fmla="*/ 2827704 w 8458200"/>
                <a:gd name="connsiteY18" fmla="*/ 3768090 h 4143375"/>
                <a:gd name="connsiteX19" fmla="*/ 3114406 w 8458200"/>
                <a:gd name="connsiteY19" fmla="*/ 3599498 h 4143375"/>
                <a:gd name="connsiteX20" fmla="*/ 4987974 w 8458200"/>
                <a:gd name="connsiteY20" fmla="*/ 347663 h 4143375"/>
                <a:gd name="connsiteX21" fmla="*/ 5589954 w 8458200"/>
                <a:gd name="connsiteY21" fmla="*/ 0 h 4143375"/>
                <a:gd name="connsiteX22" fmla="*/ 5595669 w 8458200"/>
                <a:gd name="connsiteY22" fmla="*/ 0 h 4143375"/>
                <a:gd name="connsiteX23" fmla="*/ 7111096 w 8458200"/>
                <a:gd name="connsiteY23" fmla="*/ 12383 h 4143375"/>
                <a:gd name="connsiteX24" fmla="*/ 7698789 w 8458200"/>
                <a:gd name="connsiteY24" fmla="*/ 344805 h 4143375"/>
                <a:gd name="connsiteX25" fmla="*/ 8459836 w 8458200"/>
                <a:gd name="connsiteY25" fmla="*/ 1592580 h 4143375"/>
                <a:gd name="connsiteX26" fmla="*/ 8155036 w 8458200"/>
                <a:gd name="connsiteY26" fmla="*/ 1778318 h 4143375"/>
                <a:gd name="connsiteX27" fmla="*/ 7393989 w 8458200"/>
                <a:gd name="connsiteY27" fmla="*/ 530543 h 4143375"/>
                <a:gd name="connsiteX28" fmla="*/ 7108239 w 8458200"/>
                <a:gd name="connsiteY28" fmla="*/ 368618 h 4143375"/>
                <a:gd name="connsiteX29" fmla="*/ 5592811 w 8458200"/>
                <a:gd name="connsiteY29" fmla="*/ 356235 h 4143375"/>
                <a:gd name="connsiteX30" fmla="*/ 5589954 w 8458200"/>
                <a:gd name="connsiteY30" fmla="*/ 356235 h 4143375"/>
                <a:gd name="connsiteX31" fmla="*/ 5297536 w 8458200"/>
                <a:gd name="connsiteY31" fmla="*/ 524828 h 4143375"/>
                <a:gd name="connsiteX32" fmla="*/ 3423969 w 8458200"/>
                <a:gd name="connsiteY32" fmla="*/ 3777615 h 4143375"/>
                <a:gd name="connsiteX33" fmla="*/ 2834371 w 8458200"/>
                <a:gd name="connsiteY33" fmla="*/ 4125278 h 4143375"/>
                <a:gd name="connsiteX34" fmla="*/ 1472296 w 8458200"/>
                <a:gd name="connsiteY34" fmla="*/ 4148138 h 4143375"/>
                <a:gd name="connsiteX35" fmla="*/ 1459914 w 8458200"/>
                <a:gd name="connsiteY35" fmla="*/ 4148138 h 414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458200" h="4143375">
                  <a:moveTo>
                    <a:pt x="1459914" y="4148138"/>
                  </a:moveTo>
                  <a:cubicBezTo>
                    <a:pt x="1201786" y="4148138"/>
                    <a:pt x="968424" y="4008120"/>
                    <a:pt x="846504" y="3779520"/>
                  </a:cubicBezTo>
                  <a:lnTo>
                    <a:pt x="80694" y="2335530"/>
                  </a:lnTo>
                  <a:cubicBezTo>
                    <a:pt x="-32654" y="2123123"/>
                    <a:pt x="-25986" y="1862138"/>
                    <a:pt x="96886" y="1655445"/>
                  </a:cubicBezTo>
                  <a:lnTo>
                    <a:pt x="867459" y="357188"/>
                  </a:lnTo>
                  <a:cubicBezTo>
                    <a:pt x="992236" y="146685"/>
                    <a:pt x="1221789" y="16193"/>
                    <a:pt x="1466581" y="17145"/>
                  </a:cubicBezTo>
                  <a:lnTo>
                    <a:pt x="2982009" y="21908"/>
                  </a:lnTo>
                  <a:cubicBezTo>
                    <a:pt x="3222039" y="22860"/>
                    <a:pt x="3441114" y="144780"/>
                    <a:pt x="3568749" y="347663"/>
                  </a:cubicBezTo>
                  <a:lnTo>
                    <a:pt x="4245024" y="1428750"/>
                  </a:lnTo>
                  <a:lnTo>
                    <a:pt x="3942129" y="1618298"/>
                  </a:lnTo>
                  <a:lnTo>
                    <a:pt x="3265854" y="537210"/>
                  </a:lnTo>
                  <a:cubicBezTo>
                    <a:pt x="3203941" y="438150"/>
                    <a:pt x="3097261" y="379095"/>
                    <a:pt x="2981056" y="379095"/>
                  </a:cubicBezTo>
                  <a:lnTo>
                    <a:pt x="1465629" y="374333"/>
                  </a:lnTo>
                  <a:cubicBezTo>
                    <a:pt x="1346566" y="374333"/>
                    <a:pt x="1235124" y="437198"/>
                    <a:pt x="1174164" y="539115"/>
                  </a:cubicBezTo>
                  <a:lnTo>
                    <a:pt x="403591" y="1837373"/>
                  </a:lnTo>
                  <a:cubicBezTo>
                    <a:pt x="343584" y="1938338"/>
                    <a:pt x="340726" y="2065020"/>
                    <a:pt x="395971" y="2167890"/>
                  </a:cubicBezTo>
                  <a:lnTo>
                    <a:pt x="1161781" y="3611880"/>
                  </a:lnTo>
                  <a:cubicBezTo>
                    <a:pt x="1221789" y="3724275"/>
                    <a:pt x="1337994" y="3793808"/>
                    <a:pt x="1465629" y="3790950"/>
                  </a:cubicBezTo>
                  <a:lnTo>
                    <a:pt x="2827704" y="3768090"/>
                  </a:lnTo>
                  <a:cubicBezTo>
                    <a:pt x="2945814" y="3766185"/>
                    <a:pt x="3055351" y="3701415"/>
                    <a:pt x="3114406" y="3599498"/>
                  </a:cubicBezTo>
                  <a:lnTo>
                    <a:pt x="4987974" y="347663"/>
                  </a:lnTo>
                  <a:cubicBezTo>
                    <a:pt x="5111799" y="133350"/>
                    <a:pt x="5342304" y="0"/>
                    <a:pt x="5589954" y="0"/>
                  </a:cubicBezTo>
                  <a:cubicBezTo>
                    <a:pt x="5591859" y="0"/>
                    <a:pt x="5593764" y="0"/>
                    <a:pt x="5595669" y="0"/>
                  </a:cubicBezTo>
                  <a:lnTo>
                    <a:pt x="7111096" y="12383"/>
                  </a:lnTo>
                  <a:cubicBezTo>
                    <a:pt x="7353031" y="14288"/>
                    <a:pt x="7572106" y="139065"/>
                    <a:pt x="7698789" y="344805"/>
                  </a:cubicBezTo>
                  <a:lnTo>
                    <a:pt x="8459836" y="1592580"/>
                  </a:lnTo>
                  <a:lnTo>
                    <a:pt x="8155036" y="1778318"/>
                  </a:lnTo>
                  <a:lnTo>
                    <a:pt x="7393989" y="530543"/>
                  </a:lnTo>
                  <a:cubicBezTo>
                    <a:pt x="7333029" y="430530"/>
                    <a:pt x="7226349" y="369570"/>
                    <a:pt x="7108239" y="368618"/>
                  </a:cubicBezTo>
                  <a:lnTo>
                    <a:pt x="5592811" y="356235"/>
                  </a:lnTo>
                  <a:cubicBezTo>
                    <a:pt x="5591859" y="356235"/>
                    <a:pt x="5590906" y="356235"/>
                    <a:pt x="5589954" y="356235"/>
                  </a:cubicBezTo>
                  <a:cubicBezTo>
                    <a:pt x="5469939" y="356235"/>
                    <a:pt x="5357544" y="421005"/>
                    <a:pt x="5297536" y="524828"/>
                  </a:cubicBezTo>
                  <a:lnTo>
                    <a:pt x="3423969" y="3777615"/>
                  </a:lnTo>
                  <a:cubicBezTo>
                    <a:pt x="3303001" y="3988118"/>
                    <a:pt x="3076306" y="4121468"/>
                    <a:pt x="2834371" y="4125278"/>
                  </a:cubicBezTo>
                  <a:lnTo>
                    <a:pt x="1472296" y="4148138"/>
                  </a:lnTo>
                  <a:cubicBezTo>
                    <a:pt x="1467534" y="4148138"/>
                    <a:pt x="1463724" y="4148138"/>
                    <a:pt x="1459914" y="414813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44">
            <a:extLst>
              <a:ext uri="{FF2B5EF4-FFF2-40B4-BE49-F238E27FC236}">
                <a16:creationId xmlns:a16="http://schemas.microsoft.com/office/drawing/2014/main" id="{4C679F6D-AE43-DABB-81F0-9FCC2DA2C595}"/>
              </a:ext>
            </a:extLst>
          </p:cNvPr>
          <p:cNvGrpSpPr/>
          <p:nvPr/>
        </p:nvGrpSpPr>
        <p:grpSpPr>
          <a:xfrm>
            <a:off x="2358248" y="5150521"/>
            <a:ext cx="2266654" cy="1282017"/>
            <a:chOff x="662404" y="4621047"/>
            <a:chExt cx="1728192" cy="128201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F6A1BC1-777A-124B-AD8C-85AD67E04388}"/>
                </a:ext>
              </a:extLst>
            </p:cNvPr>
            <p:cNvSpPr txBox="1"/>
            <p:nvPr/>
          </p:nvSpPr>
          <p:spPr>
            <a:xfrm>
              <a:off x="662404" y="4621047"/>
              <a:ext cx="172819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지역 특성 고려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98E1917-9BFB-191B-F433-7B71BA2CCAD7}"/>
                </a:ext>
              </a:extLst>
            </p:cNvPr>
            <p:cNvSpPr txBox="1"/>
            <p:nvPr/>
          </p:nvSpPr>
          <p:spPr>
            <a:xfrm>
              <a:off x="662404" y="4948957"/>
              <a:ext cx="17281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도심과 교외 지역으로 분류하여 도심 지역 특성에 맞는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싱크홀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예측 모델 생성</a:t>
              </a:r>
            </a:p>
          </p:txBody>
        </p:sp>
      </p:grpSp>
      <p:grpSp>
        <p:nvGrpSpPr>
          <p:cNvPr id="38" name="Group 50">
            <a:extLst>
              <a:ext uri="{FF2B5EF4-FFF2-40B4-BE49-F238E27FC236}">
                <a16:creationId xmlns:a16="http://schemas.microsoft.com/office/drawing/2014/main" id="{865AFA59-B6F1-346B-C784-CA71E4B5DCF0}"/>
              </a:ext>
            </a:extLst>
          </p:cNvPr>
          <p:cNvGrpSpPr/>
          <p:nvPr/>
        </p:nvGrpSpPr>
        <p:grpSpPr>
          <a:xfrm>
            <a:off x="4960403" y="5150521"/>
            <a:ext cx="2266654" cy="1066574"/>
            <a:chOff x="2175930" y="2326108"/>
            <a:chExt cx="1728192" cy="106657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A5936FC-33C6-35A8-94E7-996194EC8435}"/>
                </a:ext>
              </a:extLst>
            </p:cNvPr>
            <p:cNvSpPr txBox="1"/>
            <p:nvPr/>
          </p:nvSpPr>
          <p:spPr>
            <a:xfrm>
              <a:off x="2175930" y="2326108"/>
              <a:ext cx="172819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인적 피해 고려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D40763-386A-9328-EA27-799994A83E1B}"/>
                </a:ext>
              </a:extLst>
            </p:cNvPr>
            <p:cNvSpPr txBox="1"/>
            <p:nvPr/>
          </p:nvSpPr>
          <p:spPr>
            <a:xfrm>
              <a:off x="2175930" y="2654018"/>
              <a:ext cx="17281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인구가 많은 도심에서 발생하는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싱크홀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예측을 통해 발생할 인적 피해를 최소화</a:t>
              </a:r>
            </a:p>
          </p:txBody>
        </p:sp>
      </p:grpSp>
      <p:grpSp>
        <p:nvGrpSpPr>
          <p:cNvPr id="41" name="Group 56">
            <a:extLst>
              <a:ext uri="{FF2B5EF4-FFF2-40B4-BE49-F238E27FC236}">
                <a16:creationId xmlns:a16="http://schemas.microsoft.com/office/drawing/2014/main" id="{57C5C0DE-603A-B5E3-799E-BFEFCEA28C05}"/>
              </a:ext>
            </a:extLst>
          </p:cNvPr>
          <p:cNvGrpSpPr/>
          <p:nvPr/>
        </p:nvGrpSpPr>
        <p:grpSpPr>
          <a:xfrm>
            <a:off x="7519314" y="5150521"/>
            <a:ext cx="2575920" cy="1066574"/>
            <a:chOff x="6716509" y="4621047"/>
            <a:chExt cx="1728193" cy="106657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378ED0-1F64-15B7-6654-759D3E5756E3}"/>
                </a:ext>
              </a:extLst>
            </p:cNvPr>
            <p:cNvSpPr txBox="1"/>
            <p:nvPr/>
          </p:nvSpPr>
          <p:spPr>
            <a:xfrm>
              <a:off x="6716510" y="4621047"/>
              <a:ext cx="172819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하수관로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유지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·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보수 도움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B60475C-4733-05A0-BD7A-7B00AC7508BF}"/>
                </a:ext>
              </a:extLst>
            </p:cNvPr>
            <p:cNvSpPr txBox="1"/>
            <p:nvPr/>
          </p:nvSpPr>
          <p:spPr>
            <a:xfrm>
              <a:off x="6716509" y="4948957"/>
              <a:ext cx="17281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하수관로와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싱크홀의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상관관계를 분석하여 관리가 필요한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하수관로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파악 </a:t>
              </a:r>
            </a:p>
          </p:txBody>
        </p:sp>
      </p:grp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C3A745A5-C9CC-15DF-E002-31A2939540CC}"/>
              </a:ext>
            </a:extLst>
          </p:cNvPr>
          <p:cNvSpPr txBox="1">
            <a:spLocks/>
          </p:cNvSpPr>
          <p:nvPr/>
        </p:nvSpPr>
        <p:spPr>
          <a:xfrm>
            <a:off x="313263" y="572233"/>
            <a:ext cx="11573197" cy="724247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200" dirty="0">
                <a:solidFill>
                  <a:srgbClr val="595959"/>
                </a:solidFill>
              </a:rPr>
              <a:t>분석 목표</a:t>
            </a:r>
            <a:endParaRPr lang="en-US" sz="3200" dirty="0">
              <a:solidFill>
                <a:srgbClr val="595959"/>
              </a:solidFill>
            </a:endParaRPr>
          </a:p>
        </p:txBody>
      </p:sp>
      <p:sp>
        <p:nvSpPr>
          <p:cNvPr id="45" name="Block Arc 14">
            <a:extLst>
              <a:ext uri="{FF2B5EF4-FFF2-40B4-BE49-F238E27FC236}">
                <a16:creationId xmlns:a16="http://schemas.microsoft.com/office/drawing/2014/main" id="{86E93D8C-C290-64CB-264B-EF2F46E1A4C2}"/>
              </a:ext>
            </a:extLst>
          </p:cNvPr>
          <p:cNvSpPr/>
          <p:nvPr/>
        </p:nvSpPr>
        <p:spPr>
          <a:xfrm rot="16200000">
            <a:off x="2973469" y="2380012"/>
            <a:ext cx="1036214" cy="103689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46" name="Round Same Side Corner Rectangle 8">
            <a:extLst>
              <a:ext uri="{FF2B5EF4-FFF2-40B4-BE49-F238E27FC236}">
                <a16:creationId xmlns:a16="http://schemas.microsoft.com/office/drawing/2014/main" id="{AE201F76-E62B-4D22-7A19-6715C3E6E2EA}"/>
              </a:ext>
            </a:extLst>
          </p:cNvPr>
          <p:cNvSpPr/>
          <p:nvPr/>
        </p:nvSpPr>
        <p:spPr>
          <a:xfrm>
            <a:off x="5653309" y="2411656"/>
            <a:ext cx="880842" cy="882190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rgbClr val="515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7" name="Round Same Side Corner Rectangle 11">
            <a:extLst>
              <a:ext uri="{FF2B5EF4-FFF2-40B4-BE49-F238E27FC236}">
                <a16:creationId xmlns:a16="http://schemas.microsoft.com/office/drawing/2014/main" id="{C1D5607D-EFA6-2BF1-3368-D6D556D5673A}"/>
              </a:ext>
            </a:extLst>
          </p:cNvPr>
          <p:cNvSpPr/>
          <p:nvPr/>
        </p:nvSpPr>
        <p:spPr>
          <a:xfrm rot="9900000">
            <a:off x="8252215" y="2543578"/>
            <a:ext cx="990503" cy="841241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759E3-6955-C387-4C4E-BED341181E9F}"/>
              </a:ext>
            </a:extLst>
          </p:cNvPr>
          <p:cNvSpPr txBox="1"/>
          <p:nvPr/>
        </p:nvSpPr>
        <p:spPr>
          <a:xfrm>
            <a:off x="885078" y="584466"/>
            <a:ext cx="1040349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rPr>
              <a:t>3.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rPr>
              <a:t> 모델 제작 과정</a:t>
            </a:r>
            <a:endParaRPr lang="ko-KR" altLang="en-US" sz="1400" spc="-150" dirty="0">
              <a:solidFill>
                <a:schemeClr val="bg1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829846E-5B66-6266-90C2-0831DB8C1DF4}"/>
              </a:ext>
            </a:extLst>
          </p:cNvPr>
          <p:cNvCxnSpPr/>
          <p:nvPr/>
        </p:nvCxnSpPr>
        <p:spPr>
          <a:xfrm>
            <a:off x="1960978" y="677706"/>
            <a:ext cx="62674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98192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사용자 지정 2">
      <a:majorFont>
        <a:latin typeface="KoPub돋움체 Bold"/>
        <a:ea typeface="KoPub돋움체 Bold"/>
        <a:cs typeface=""/>
      </a:majorFont>
      <a:minorFont>
        <a:latin typeface="KoPub돋움체 Bold"/>
        <a:ea typeface="KoPub돋움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BSTRAC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A5A5A5"/>
      </a:accent2>
      <a:accent3>
        <a:srgbClr val="595959"/>
      </a:accent3>
      <a:accent4>
        <a:srgbClr val="568AD3"/>
      </a:accent4>
      <a:accent5>
        <a:srgbClr val="A5A5A5"/>
      </a:accent5>
      <a:accent6>
        <a:srgbClr val="595959"/>
      </a:accent6>
      <a:hlink>
        <a:srgbClr val="FFFFFF"/>
      </a:hlink>
      <a:folHlink>
        <a:srgbClr val="FFFFFF"/>
      </a:folHlink>
    </a:clrScheme>
    <a:fontScheme name="사용자 지정 2">
      <a:majorFont>
        <a:latin typeface="KoPub돋움체 Bold"/>
        <a:ea typeface="KoPub돋움체 Bold"/>
        <a:cs typeface=""/>
      </a:majorFont>
      <a:minorFont>
        <a:latin typeface="KoPub돋움체 Bold"/>
        <a:ea typeface="KoPub돋움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4081</TotalTime>
  <Words>1681</Words>
  <Application>Microsoft Office PowerPoint</Application>
  <PresentationFormat>와이드스크린</PresentationFormat>
  <Paragraphs>256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KoPub돋움체</vt:lpstr>
      <vt:lpstr>KoPub돋움체 Bold</vt:lpstr>
      <vt:lpstr>KoPub돋움체 Light</vt:lpstr>
      <vt:lpstr>KoPub돋움체 Medium</vt:lpstr>
      <vt:lpstr>맑은 고딕</vt:lpstr>
      <vt:lpstr>에스코어 드림 5 Medium</vt:lpstr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민서 김</cp:lastModifiedBy>
  <cp:revision>120</cp:revision>
  <dcterms:created xsi:type="dcterms:W3CDTF">2018-04-24T17:14:44Z</dcterms:created>
  <dcterms:modified xsi:type="dcterms:W3CDTF">2024-11-09T03:24:51Z</dcterms:modified>
</cp:coreProperties>
</file>